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9"/>
  </p:notesMasterIdLst>
  <p:sldIdLst>
    <p:sldId id="256" r:id="rId5"/>
    <p:sldId id="257" r:id="rId6"/>
    <p:sldId id="259" r:id="rId7"/>
    <p:sldId id="258" r:id="rId8"/>
    <p:sldId id="260" r:id="rId9"/>
    <p:sldId id="261" r:id="rId10"/>
    <p:sldId id="263" r:id="rId11"/>
    <p:sldId id="262" r:id="rId12"/>
    <p:sldId id="265" r:id="rId13"/>
    <p:sldId id="266" r:id="rId14"/>
    <p:sldId id="268" r:id="rId15"/>
    <p:sldId id="269" r:id="rId16"/>
    <p:sldId id="270" r:id="rId17"/>
    <p:sldId id="267" r:id="rId18"/>
    <p:sldId id="272" r:id="rId19"/>
    <p:sldId id="271" r:id="rId20"/>
    <p:sldId id="273" r:id="rId21"/>
    <p:sldId id="274" r:id="rId22"/>
    <p:sldId id="275" r:id="rId23"/>
    <p:sldId id="276" r:id="rId24"/>
    <p:sldId id="277" r:id="rId25"/>
    <p:sldId id="278" r:id="rId26"/>
    <p:sldId id="279" r:id="rId27"/>
    <p:sldId id="280" r:id="rId28"/>
    <p:sldId id="282" r:id="rId29"/>
    <p:sldId id="283" r:id="rId30"/>
    <p:sldId id="281" r:id="rId31"/>
    <p:sldId id="284" r:id="rId32"/>
    <p:sldId id="286" r:id="rId33"/>
    <p:sldId id="287" r:id="rId34"/>
    <p:sldId id="288" r:id="rId35"/>
    <p:sldId id="289" r:id="rId36"/>
    <p:sldId id="290" r:id="rId37"/>
    <p:sldId id="285"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55"/>
  </p:normalViewPr>
  <p:slideViewPr>
    <p:cSldViewPr snapToGrid="0">
      <p:cViewPr>
        <p:scale>
          <a:sx n="142" d="100"/>
          <a:sy n="142" d="100"/>
        </p:scale>
        <p:origin x="760" y="2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pPr lvl="0"/>
            <a:r>
              <a:rPr lang="en-US"/>
              <a:t>Click to edit Master text styles</a:t>
            </a: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Click to edit Master text styles</a:t>
            </a: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1">
            <a:alphaModFix/>
          </a:blip>
          <a:stretch>
            <a:fill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2">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13">
            <a:alphaModFix/>
          </a:blip>
          <a:stretch>
            <a:fill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harikrishna0007/606-Capstone-Project/tree/main/Machine%20Learning%20Model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3" name="Title 2">
            <a:extLst>
              <a:ext uri="{FF2B5EF4-FFF2-40B4-BE49-F238E27FC236}">
                <a16:creationId xmlns:a16="http://schemas.microsoft.com/office/drawing/2014/main" id="{B1EB1886-D6E6-11E7-F26C-A97737DDB391}"/>
              </a:ext>
            </a:extLst>
          </p:cNvPr>
          <p:cNvSpPr>
            <a:spLocks noGrp="1"/>
          </p:cNvSpPr>
          <p:nvPr>
            <p:ph type="ctrTitle"/>
          </p:nvPr>
        </p:nvSpPr>
        <p:spPr>
          <a:xfrm>
            <a:off x="311700" y="703754"/>
            <a:ext cx="8520600" cy="2052600"/>
          </a:xfrm>
        </p:spPr>
        <p:txBody>
          <a:bodyPr/>
          <a:lstStyle/>
          <a:p>
            <a:r>
              <a:rPr lang="en-US" sz="3200" b="1" dirty="0">
                <a:solidFill>
                  <a:srgbClr val="E33F06"/>
                </a:solidFill>
                <a:effectLst/>
                <a:latin typeface="Times New Roman" panose="02020603050405020304" pitchFamily="18" charset="0"/>
                <a:cs typeface="Times New Roman" panose="02020603050405020304" pitchFamily="18" charset="0"/>
              </a:rPr>
              <a:t>USED CAR PRICE PREDICTION IN USA</a:t>
            </a:r>
            <a:br>
              <a:rPr lang="en-US" sz="900" dirty="0">
                <a:solidFill>
                  <a:srgbClr val="E33F06"/>
                </a:solidFill>
                <a:effectLst/>
                <a:latin typeface="Helvetica" pitchFamily="2" charset="0"/>
              </a:rPr>
            </a:br>
            <a:endParaRPr lang="en-US" sz="2400" dirty="0"/>
          </a:p>
        </p:txBody>
      </p:sp>
      <p:sp>
        <p:nvSpPr>
          <p:cNvPr id="5" name="Subtitle 4">
            <a:extLst>
              <a:ext uri="{FF2B5EF4-FFF2-40B4-BE49-F238E27FC236}">
                <a16:creationId xmlns:a16="http://schemas.microsoft.com/office/drawing/2014/main" id="{74021643-9A4E-DF43-6A06-8E7C3EE56B2D}"/>
              </a:ext>
            </a:extLst>
          </p:cNvPr>
          <p:cNvSpPr>
            <a:spLocks noGrp="1"/>
          </p:cNvSpPr>
          <p:nvPr>
            <p:ph type="subTitle" idx="1"/>
          </p:nvPr>
        </p:nvSpPr>
        <p:spPr>
          <a:xfrm>
            <a:off x="311700" y="2834125"/>
            <a:ext cx="8520600" cy="1015064"/>
          </a:xfrm>
        </p:spPr>
        <p:txBody>
          <a:bodyPr/>
          <a:lstStyle/>
          <a:p>
            <a:pPr algn="l"/>
            <a:r>
              <a:rPr lang="en-US" sz="1800" dirty="0">
                <a:latin typeface="Times New Roman" panose="02020603050405020304" pitchFamily="18" charset="0"/>
                <a:cs typeface="Times New Roman" panose="02020603050405020304" pitchFamily="18" charset="0"/>
              </a:rPr>
              <a:t>SHOWRI NIHARIKA YERUVA</a:t>
            </a:r>
          </a:p>
          <a:p>
            <a:pPr algn="l"/>
            <a:r>
              <a:rPr lang="en-US" sz="1800" dirty="0">
                <a:latin typeface="Times New Roman" panose="02020603050405020304" pitchFamily="18" charset="0"/>
                <a:cs typeface="Times New Roman" panose="02020603050405020304" pitchFamily="18" charset="0"/>
              </a:rPr>
              <a:t>SOUMYA KASIREDDY</a:t>
            </a:r>
          </a:p>
          <a:p>
            <a:pPr algn="l"/>
            <a:r>
              <a:rPr lang="en-US" sz="1800" dirty="0">
                <a:latin typeface="Times New Roman" panose="02020603050405020304" pitchFamily="18" charset="0"/>
                <a:cs typeface="Times New Roman" panose="02020603050405020304" pitchFamily="18" charset="0"/>
              </a:rPr>
              <a:t>HARI KRISHNA EDVALAPATI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3EC4-1BF1-8951-0B7C-4CA28CE25A9A}"/>
              </a:ext>
            </a:extLst>
          </p:cNvPr>
          <p:cNvSpPr>
            <a:spLocks noGrp="1"/>
          </p:cNvSpPr>
          <p:nvPr>
            <p:ph type="title"/>
          </p:nvPr>
        </p:nvSpPr>
        <p:spPr>
          <a:xfrm>
            <a:off x="311700" y="2644589"/>
            <a:ext cx="8520600" cy="753036"/>
          </a:xfrm>
        </p:spPr>
        <p:txBody>
          <a:bodyPr/>
          <a:lstStyle/>
          <a:p>
            <a:pPr algn="ctr"/>
            <a:r>
              <a:rPr lang="en-US" sz="1800" b="1" dirty="0">
                <a:solidFill>
                  <a:srgbClr val="141414"/>
                </a:solidFill>
                <a:effectLst/>
                <a:latin typeface="Times New Roman" panose="02020603050405020304" pitchFamily="18" charset="0"/>
                <a:cs typeface="Times New Roman" panose="02020603050405020304" pitchFamily="18" charset="0"/>
              </a:rPr>
              <a:t>DATA CLEANING</a:t>
            </a:r>
            <a:br>
              <a:rPr lang="en-US" dirty="0">
                <a:solidFill>
                  <a:srgbClr val="141414"/>
                </a:solidFill>
                <a:effectLst/>
                <a:latin typeface="Helvetica" pitchFamily="2" charset="0"/>
              </a:rPr>
            </a:br>
            <a:endParaRPr lang="en-US" dirty="0"/>
          </a:p>
        </p:txBody>
      </p:sp>
    </p:spTree>
    <p:extLst>
      <p:ext uri="{BB962C8B-B14F-4D97-AF65-F5344CB8AC3E}">
        <p14:creationId xmlns:p14="http://schemas.microsoft.com/office/powerpoint/2010/main" val="4056889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0E33-5832-602B-7705-948DF0610D6D}"/>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DATA CLEANING</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05420DEF-4055-5479-2517-7148AB95D154}"/>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After loading the dataset, the shape of the dataset is (10173, 18).</a:t>
            </a:r>
          </a:p>
          <a:p>
            <a:r>
              <a:rPr lang="en-US" dirty="0">
                <a:latin typeface="Times New Roman" panose="02020603050405020304" pitchFamily="18" charset="0"/>
                <a:cs typeface="Times New Roman" panose="02020603050405020304" pitchFamily="18" charset="0"/>
              </a:rPr>
              <a:t>We have to check for duplicates, null values and the data types.</a:t>
            </a:r>
          </a:p>
          <a:p>
            <a:r>
              <a:rPr lang="en-US" dirty="0">
                <a:latin typeface="Times New Roman" panose="02020603050405020304" pitchFamily="18" charset="0"/>
                <a:cs typeface="Times New Roman" panose="02020603050405020304" pitchFamily="18" charset="0"/>
              </a:rPr>
              <a:t>As VIN is unique for every car, we filter the listings by VIN to eliminate the duplicate values.</a:t>
            </a:r>
          </a:p>
          <a:p>
            <a:r>
              <a:rPr lang="en-US" dirty="0">
                <a:latin typeface="Times New Roman" panose="02020603050405020304" pitchFamily="18" charset="0"/>
                <a:cs typeface="Times New Roman" panose="02020603050405020304" pitchFamily="18" charset="0"/>
              </a:rPr>
              <a:t>We see null values in MPG, transmission, drive type, fuel type and price, we impute them.</a:t>
            </a:r>
          </a:p>
          <a:p>
            <a:r>
              <a:rPr lang="en-US" dirty="0">
                <a:latin typeface="Times New Roman" panose="02020603050405020304" pitchFamily="18" charset="0"/>
                <a:cs typeface="Times New Roman" panose="02020603050405020304" pitchFamily="18" charset="0"/>
              </a:rPr>
              <a:t>All the data types are good except mileage and price, so we find the wrong data and correct them.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6" name="Picture 5">
            <a:extLst>
              <a:ext uri="{FF2B5EF4-FFF2-40B4-BE49-F238E27FC236}">
                <a16:creationId xmlns:a16="http://schemas.microsoft.com/office/drawing/2014/main" id="{0107E800-B28E-AFFE-846C-D3640666B679}"/>
              </a:ext>
            </a:extLst>
          </p:cNvPr>
          <p:cNvPicPr>
            <a:picLocks noChangeAspect="1"/>
          </p:cNvPicPr>
          <p:nvPr/>
        </p:nvPicPr>
        <p:blipFill>
          <a:blip r:embed="rId2"/>
          <a:stretch>
            <a:fillRect/>
          </a:stretch>
        </p:blipFill>
        <p:spPr>
          <a:xfrm>
            <a:off x="4902770" y="1152475"/>
            <a:ext cx="3651624" cy="3594100"/>
          </a:xfrm>
          <a:prstGeom prst="rect">
            <a:avLst/>
          </a:prstGeom>
        </p:spPr>
      </p:pic>
    </p:spTree>
    <p:extLst>
      <p:ext uri="{BB962C8B-B14F-4D97-AF65-F5344CB8AC3E}">
        <p14:creationId xmlns:p14="http://schemas.microsoft.com/office/powerpoint/2010/main" val="2908597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2581-46E8-B791-8202-1493ABDFCC48}"/>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DATA CLEANING</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4788BF19-B18B-D8AF-C5C3-46AB4FC60226}"/>
              </a:ext>
            </a:extLst>
          </p:cNvPr>
          <p:cNvSpPr>
            <a:spLocks noGrp="1"/>
          </p:cNvSpPr>
          <p:nvPr>
            <p:ph type="body" idx="1"/>
          </p:nvPr>
        </p:nvSpPr>
        <p:spPr>
          <a:xfrm>
            <a:off x="311700" y="1152474"/>
            <a:ext cx="3999900" cy="3778114"/>
          </a:xfrm>
        </p:spPr>
        <p:txBody>
          <a:bodyPr/>
          <a:lstStyle/>
          <a:p>
            <a:pPr marL="139700" indent="0">
              <a:buNone/>
            </a:pPr>
            <a:r>
              <a:rPr lang="en-US" sz="1200" dirty="0">
                <a:effectLst/>
                <a:latin typeface="Times New Roman" panose="02020603050405020304" pitchFamily="18" charset="0"/>
                <a:cs typeface="Times New Roman" panose="02020603050405020304" pitchFamily="18" charset="0"/>
              </a:rPr>
              <a:t>Duplicates:</a:t>
            </a:r>
          </a:p>
          <a:p>
            <a:r>
              <a:rPr lang="en-US" sz="1200" dirty="0">
                <a:effectLst/>
                <a:latin typeface="Times New Roman" panose="02020603050405020304" pitchFamily="18" charset="0"/>
                <a:cs typeface="Times New Roman" panose="02020603050405020304" pitchFamily="18" charset="0"/>
              </a:rPr>
              <a:t>There are 9899 unique VIN, which determines the data contains 274 repeated car listings. After deleting the duplicates, the shape of the dataset is (9899, 18).</a:t>
            </a:r>
          </a:p>
          <a:p>
            <a:pPr marL="139700" indent="0">
              <a:buNone/>
            </a:pPr>
            <a:r>
              <a:rPr lang="en-US" sz="1200" dirty="0">
                <a:effectLst/>
                <a:latin typeface="Times New Roman" panose="02020603050405020304" pitchFamily="18" charset="0"/>
                <a:cs typeface="Times New Roman" panose="02020603050405020304" pitchFamily="18" charset="0"/>
              </a:rPr>
              <a:t>Null Values:</a:t>
            </a:r>
          </a:p>
          <a:p>
            <a:r>
              <a:rPr lang="en-US" sz="1200" dirty="0">
                <a:effectLst/>
                <a:latin typeface="Times New Roman" panose="02020603050405020304" pitchFamily="18" charset="0"/>
                <a:cs typeface="Times New Roman" panose="02020603050405020304" pitchFamily="18" charset="0"/>
              </a:rPr>
              <a:t>As we see there is one null value in ‘Price’, we delete that listing as our main target variable is price.</a:t>
            </a:r>
          </a:p>
          <a:p>
            <a:r>
              <a:rPr lang="en-US" sz="1200" dirty="0">
                <a:effectLst/>
                <a:latin typeface="Times New Roman" panose="02020603050405020304" pitchFamily="18" charset="0"/>
                <a:cs typeface="Times New Roman" panose="02020603050405020304" pitchFamily="18" charset="0"/>
              </a:rPr>
              <a:t>For filling missing values in ‘</a:t>
            </a:r>
            <a:r>
              <a:rPr lang="en-US" sz="1200" dirty="0" err="1">
                <a:effectLst/>
                <a:latin typeface="Times New Roman" panose="02020603050405020304" pitchFamily="18" charset="0"/>
                <a:cs typeface="Times New Roman" panose="02020603050405020304" pitchFamily="18" charset="0"/>
              </a:rPr>
              <a:t>drive_type</a:t>
            </a:r>
            <a:r>
              <a:rPr lang="en-US" sz="1200" dirty="0">
                <a:effectLst/>
                <a:latin typeface="Times New Roman" panose="02020603050405020304" pitchFamily="18" charset="0"/>
                <a:cs typeface="Times New Roman" panose="02020603050405020304" pitchFamily="18" charset="0"/>
              </a:rPr>
              <a:t>’, we try to get </a:t>
            </a:r>
            <a:r>
              <a:rPr lang="en-US" sz="1200" dirty="0" err="1">
                <a:effectLst/>
                <a:latin typeface="Times New Roman" panose="02020603050405020304" pitchFamily="18" charset="0"/>
                <a:cs typeface="Times New Roman" panose="02020603050405020304" pitchFamily="18" charset="0"/>
              </a:rPr>
              <a:t>drive_type</a:t>
            </a:r>
            <a:r>
              <a:rPr lang="en-US" sz="1200" dirty="0">
                <a:effectLst/>
                <a:latin typeface="Times New Roman" panose="02020603050405020304" pitchFamily="18" charset="0"/>
                <a:cs typeface="Times New Roman" panose="02020603050405020304" pitchFamily="18" charset="0"/>
              </a:rPr>
              <a:t> from ‘trim’ column and impute to the corresponding data.</a:t>
            </a:r>
          </a:p>
          <a:p>
            <a:r>
              <a:rPr lang="en-US" sz="1200" dirty="0">
                <a:effectLst/>
                <a:latin typeface="Times New Roman" panose="02020603050405020304" pitchFamily="18" charset="0"/>
                <a:cs typeface="Times New Roman" panose="02020603050405020304" pitchFamily="18" charset="0"/>
              </a:rPr>
              <a:t>After sorting the data based on brand and model, picking up the missing values columns and imputing them with a forward fill and backfill of existing values in the corresponding columns.</a:t>
            </a:r>
          </a:p>
          <a:p>
            <a:pPr marL="139700" indent="0">
              <a:buNone/>
            </a:pPr>
            <a:r>
              <a:rPr lang="en-US" sz="1200" dirty="0">
                <a:effectLst/>
                <a:latin typeface="Times New Roman" panose="02020603050405020304" pitchFamily="18" charset="0"/>
                <a:cs typeface="Times New Roman" panose="02020603050405020304" pitchFamily="18" charset="0"/>
              </a:rPr>
              <a:t>Data Types:</a:t>
            </a:r>
          </a:p>
          <a:p>
            <a:r>
              <a:rPr lang="en-US" sz="1200" dirty="0">
                <a:effectLst/>
                <a:latin typeface="Times New Roman" panose="02020603050405020304" pitchFamily="18" charset="0"/>
                <a:cs typeface="Times New Roman" panose="02020603050405020304" pitchFamily="18" charset="0"/>
              </a:rPr>
              <a:t>After imputing the null values, the data types of mileage and price are automatically corrected.</a:t>
            </a:r>
          </a:p>
        </p:txBody>
      </p:sp>
      <p:pic>
        <p:nvPicPr>
          <p:cNvPr id="5" name="Picture 4">
            <a:extLst>
              <a:ext uri="{FF2B5EF4-FFF2-40B4-BE49-F238E27FC236}">
                <a16:creationId xmlns:a16="http://schemas.microsoft.com/office/drawing/2014/main" id="{1DEF4983-0737-5857-E2D1-861749A84FE2}"/>
              </a:ext>
            </a:extLst>
          </p:cNvPr>
          <p:cNvPicPr>
            <a:picLocks noChangeAspect="1"/>
          </p:cNvPicPr>
          <p:nvPr/>
        </p:nvPicPr>
        <p:blipFill>
          <a:blip r:embed="rId2"/>
          <a:stretch>
            <a:fillRect/>
          </a:stretch>
        </p:blipFill>
        <p:spPr>
          <a:xfrm>
            <a:off x="4832400" y="1152473"/>
            <a:ext cx="3782682" cy="3536066"/>
          </a:xfrm>
          <a:prstGeom prst="rect">
            <a:avLst/>
          </a:prstGeom>
        </p:spPr>
      </p:pic>
    </p:spTree>
    <p:extLst>
      <p:ext uri="{BB962C8B-B14F-4D97-AF65-F5344CB8AC3E}">
        <p14:creationId xmlns:p14="http://schemas.microsoft.com/office/powerpoint/2010/main" val="3206350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9D86-A603-FD3F-B37D-46611941F432}"/>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DATA CLEANING</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74D49737-421A-C65C-6719-CFF7574C5790}"/>
              </a:ext>
            </a:extLst>
          </p:cNvPr>
          <p:cNvSpPr>
            <a:spLocks noGrp="1"/>
          </p:cNvSpPr>
          <p:nvPr>
            <p:ph type="body" idx="1"/>
          </p:nvPr>
        </p:nvSpPr>
        <p:spPr/>
        <p:txBody>
          <a:bodyPr/>
          <a:lstStyle/>
          <a:p>
            <a:pPr marL="139700" indent="0">
              <a:buNone/>
            </a:pPr>
            <a:r>
              <a:rPr lang="en-US" dirty="0">
                <a:latin typeface="Times New Roman" panose="02020603050405020304" pitchFamily="18" charset="0"/>
                <a:cs typeface="Times New Roman" panose="02020603050405020304" pitchFamily="18" charset="0"/>
              </a:rPr>
              <a:t>Addition of features:</a:t>
            </a:r>
          </a:p>
          <a:p>
            <a:r>
              <a:rPr lang="en-US" dirty="0">
                <a:latin typeface="Times New Roman" panose="02020603050405020304" pitchFamily="18" charset="0"/>
                <a:cs typeface="Times New Roman" panose="02020603050405020304" pitchFamily="18" charset="0"/>
              </a:rPr>
              <a:t>Added a new feature ‘</a:t>
            </a:r>
            <a:r>
              <a:rPr lang="en-US" dirty="0" err="1">
                <a:latin typeface="Times New Roman" panose="02020603050405020304" pitchFamily="18" charset="0"/>
                <a:cs typeface="Times New Roman" panose="02020603050405020304" pitchFamily="18" charset="0"/>
              </a:rPr>
              <a:t>Car_Age</a:t>
            </a:r>
            <a:r>
              <a:rPr lang="en-US" dirty="0">
                <a:latin typeface="Times New Roman" panose="02020603050405020304" pitchFamily="18" charset="0"/>
                <a:cs typeface="Times New Roman" panose="02020603050405020304" pitchFamily="18" charset="0"/>
              </a:rPr>
              <a:t>’, which is obtained by subtracting manufacture year from current year. And also checking if there are any car listings with manufacture year greater than 2022. Fortunately, there are no listings in that category.</a:t>
            </a:r>
          </a:p>
          <a:p>
            <a:r>
              <a:rPr lang="en-US" dirty="0">
                <a:latin typeface="Times New Roman" panose="02020603050405020304" pitchFamily="18" charset="0"/>
                <a:cs typeface="Times New Roman" panose="02020603050405020304" pitchFamily="18" charset="0"/>
              </a:rPr>
              <a:t>Removed the ‘Location’ column from the dataset, and added ‘State’ column by splitting the location and extracting the state from that.</a:t>
            </a:r>
          </a:p>
          <a:p>
            <a:r>
              <a:rPr lang="en-US" dirty="0">
                <a:latin typeface="Times New Roman" panose="02020603050405020304" pitchFamily="18" charset="0"/>
                <a:cs typeface="Times New Roman" panose="02020603050405020304" pitchFamily="18" charset="0"/>
              </a:rPr>
              <a:t>Adding a new feature ‘MPG’, which is obtained by the average of </a:t>
            </a:r>
            <a:r>
              <a:rPr lang="en-US" dirty="0" err="1">
                <a:latin typeface="Times New Roman" panose="02020603050405020304" pitchFamily="18" charset="0"/>
                <a:cs typeface="Times New Roman" panose="02020603050405020304" pitchFamily="18" charset="0"/>
              </a:rPr>
              <a:t>MPG_City</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MPG_Highway</a:t>
            </a:r>
            <a:r>
              <a:rPr lang="en-US" dirty="0">
                <a:latin typeface="Times New Roman" panose="02020603050405020304" pitchFamily="18" charset="0"/>
                <a:cs typeface="Times New Roman" panose="02020603050405020304" pitchFamily="18" charset="0"/>
              </a:rPr>
              <a:t> values.</a:t>
            </a:r>
          </a:p>
        </p:txBody>
      </p:sp>
      <p:pic>
        <p:nvPicPr>
          <p:cNvPr id="5" name="Picture 4">
            <a:extLst>
              <a:ext uri="{FF2B5EF4-FFF2-40B4-BE49-F238E27FC236}">
                <a16:creationId xmlns:a16="http://schemas.microsoft.com/office/drawing/2014/main" id="{BC5C552E-9702-9C22-0AF3-2436BC5E2C5F}"/>
              </a:ext>
            </a:extLst>
          </p:cNvPr>
          <p:cNvPicPr>
            <a:picLocks noChangeAspect="1"/>
          </p:cNvPicPr>
          <p:nvPr/>
        </p:nvPicPr>
        <p:blipFill>
          <a:blip r:embed="rId2"/>
          <a:stretch>
            <a:fillRect/>
          </a:stretch>
        </p:blipFill>
        <p:spPr>
          <a:xfrm>
            <a:off x="4832400" y="1152474"/>
            <a:ext cx="4212988" cy="3416400"/>
          </a:xfrm>
          <a:prstGeom prst="rect">
            <a:avLst/>
          </a:prstGeom>
        </p:spPr>
      </p:pic>
    </p:spTree>
    <p:extLst>
      <p:ext uri="{BB962C8B-B14F-4D97-AF65-F5344CB8AC3E}">
        <p14:creationId xmlns:p14="http://schemas.microsoft.com/office/powerpoint/2010/main" val="2094772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1FB6-8F95-C474-7602-18BCE48487F6}"/>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FINAL DATASET</a:t>
            </a:r>
            <a:br>
              <a:rPr lang="en-US" dirty="0">
                <a:solidFill>
                  <a:srgbClr val="141414"/>
                </a:solidFill>
                <a:effectLst/>
                <a:latin typeface="Helvetica" pitchFamily="2" charset="0"/>
              </a:rPr>
            </a:br>
            <a:endParaRPr lang="en-US" dirty="0"/>
          </a:p>
        </p:txBody>
      </p:sp>
      <p:pic>
        <p:nvPicPr>
          <p:cNvPr id="4" name="Picture 3">
            <a:extLst>
              <a:ext uri="{FF2B5EF4-FFF2-40B4-BE49-F238E27FC236}">
                <a16:creationId xmlns:a16="http://schemas.microsoft.com/office/drawing/2014/main" id="{792681C3-3DA8-985D-A684-2F0AFCD57C97}"/>
              </a:ext>
            </a:extLst>
          </p:cNvPr>
          <p:cNvPicPr>
            <a:picLocks noChangeAspect="1"/>
          </p:cNvPicPr>
          <p:nvPr/>
        </p:nvPicPr>
        <p:blipFill>
          <a:blip r:embed="rId2"/>
          <a:stretch>
            <a:fillRect/>
          </a:stretch>
        </p:blipFill>
        <p:spPr>
          <a:xfrm>
            <a:off x="311698" y="1301400"/>
            <a:ext cx="8520601" cy="3337450"/>
          </a:xfrm>
          <a:prstGeom prst="rect">
            <a:avLst/>
          </a:prstGeom>
        </p:spPr>
      </p:pic>
    </p:spTree>
    <p:extLst>
      <p:ext uri="{BB962C8B-B14F-4D97-AF65-F5344CB8AC3E}">
        <p14:creationId xmlns:p14="http://schemas.microsoft.com/office/powerpoint/2010/main" val="3082496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5F27-C607-715F-4994-CBB4D52F2AE6}"/>
              </a:ext>
            </a:extLst>
          </p:cNvPr>
          <p:cNvSpPr>
            <a:spLocks noGrp="1"/>
          </p:cNvSpPr>
          <p:nvPr>
            <p:ph type="title"/>
          </p:nvPr>
        </p:nvSpPr>
        <p:spPr>
          <a:xfrm>
            <a:off x="311700" y="2420470"/>
            <a:ext cx="8520600" cy="690283"/>
          </a:xfrm>
        </p:spPr>
        <p:txBody>
          <a:bodyPr/>
          <a:lstStyle/>
          <a:p>
            <a:pPr algn="ctr"/>
            <a:r>
              <a:rPr lang="en-US" sz="1800" b="1" dirty="0">
                <a:solidFill>
                  <a:srgbClr val="141414"/>
                </a:solidFill>
                <a:effectLst/>
                <a:latin typeface="Times New Roman" panose="02020603050405020304" pitchFamily="18" charset="0"/>
                <a:cs typeface="Times New Roman" panose="02020603050405020304" pitchFamily="18" charset="0"/>
              </a:rPr>
              <a:t>EXPLORATORY DATA ANALYSIS</a:t>
            </a:r>
            <a:br>
              <a:rPr lang="en-US" dirty="0">
                <a:solidFill>
                  <a:srgbClr val="141414"/>
                </a:solidFill>
                <a:effectLst/>
                <a:latin typeface="Helvetica" pitchFamily="2" charset="0"/>
              </a:rPr>
            </a:br>
            <a:endParaRPr lang="en-US" dirty="0"/>
          </a:p>
        </p:txBody>
      </p:sp>
    </p:spTree>
    <p:extLst>
      <p:ext uri="{BB962C8B-B14F-4D97-AF65-F5344CB8AC3E}">
        <p14:creationId xmlns:p14="http://schemas.microsoft.com/office/powerpoint/2010/main" val="1606733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3BD9-8524-9801-C516-D1630EEB46C1}"/>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EXPLORATORY DATA ANALYSIS</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3DA60DD7-0F6C-9219-C8AE-6C453F8BE21B}"/>
              </a:ext>
            </a:extLst>
          </p:cNvPr>
          <p:cNvSpPr>
            <a:spLocks noGrp="1"/>
          </p:cNvSpPr>
          <p:nvPr>
            <p:ph type="body" idx="1"/>
          </p:nvPr>
        </p:nvSpPr>
        <p:spPr/>
        <p:txBody>
          <a:bodyPr/>
          <a:lstStyle/>
          <a:p>
            <a:pPr>
              <a:lnSpc>
                <a:spcPct val="150000"/>
              </a:lnSpc>
            </a:pPr>
            <a:r>
              <a:rPr lang="en-US" sz="1600" dirty="0">
                <a:latin typeface="Times New Roman" panose="02020603050405020304" pitchFamily="18" charset="0"/>
                <a:cs typeface="Times New Roman" panose="02020603050405020304" pitchFamily="18" charset="0"/>
              </a:rPr>
              <a:t>After clear analysis of the data, it is observed that we have:</a:t>
            </a:r>
          </a:p>
          <a:p>
            <a:pPr>
              <a:lnSpc>
                <a:spcPct val="150000"/>
              </a:lnSpc>
            </a:pPr>
            <a:r>
              <a:rPr lang="en-US" sz="1600" dirty="0">
                <a:latin typeface="Times New Roman" panose="02020603050405020304" pitchFamily="18" charset="0"/>
                <a:cs typeface="Times New Roman" panose="02020603050405020304" pitchFamily="18" charset="0"/>
              </a:rPr>
              <a:t>Vehicles from 49 different states across United States with 41 different branded cars.</a:t>
            </a:r>
          </a:p>
          <a:p>
            <a:pPr>
              <a:lnSpc>
                <a:spcPct val="150000"/>
              </a:lnSpc>
            </a:pPr>
            <a:r>
              <a:rPr lang="en-US" sz="1600" dirty="0">
                <a:latin typeface="Times New Roman" panose="02020603050405020304" pitchFamily="18" charset="0"/>
                <a:cs typeface="Times New Roman" panose="02020603050405020304" pitchFamily="18" charset="0"/>
              </a:rPr>
              <a:t>Vehicle models with manufacture years from 1997 - 2022 and Mileage ranging from 5 miles to 266229 miles.</a:t>
            </a:r>
          </a:p>
          <a:p>
            <a:pPr>
              <a:lnSpc>
                <a:spcPct val="150000"/>
              </a:lnSpc>
            </a:pPr>
            <a:r>
              <a:rPr lang="en-US" sz="1600" dirty="0">
                <a:latin typeface="Times New Roman" panose="02020603050405020304" pitchFamily="18" charset="0"/>
                <a:cs typeface="Times New Roman" panose="02020603050405020304" pitchFamily="18" charset="0"/>
              </a:rPr>
              <a:t>Cars with a minimum price of 2995 and maximum </a:t>
            </a:r>
            <a:r>
              <a:rPr lang="en-US" sz="1600" dirty="0" err="1">
                <a:latin typeface="Times New Roman" panose="02020603050405020304" pitchFamily="18" charset="0"/>
                <a:cs typeface="Times New Roman" panose="02020603050405020304" pitchFamily="18" charset="0"/>
              </a:rPr>
              <a:t>upto</a:t>
            </a:r>
            <a:r>
              <a:rPr lang="en-US" sz="1600" dirty="0">
                <a:latin typeface="Times New Roman" panose="02020603050405020304" pitchFamily="18" charset="0"/>
                <a:cs typeface="Times New Roman" panose="02020603050405020304" pitchFamily="18" charset="0"/>
              </a:rPr>
              <a:t> 272990 dollars.</a:t>
            </a:r>
          </a:p>
          <a:p>
            <a:pPr>
              <a:lnSpc>
                <a:spcPct val="150000"/>
              </a:lnSpc>
            </a:pPr>
            <a:r>
              <a:rPr lang="en-US" sz="1600" dirty="0">
                <a:latin typeface="Times New Roman" panose="02020603050405020304" pitchFamily="18" charset="0"/>
                <a:cs typeface="Times New Roman" panose="02020603050405020304" pitchFamily="18" charset="0"/>
              </a:rPr>
              <a:t>11 columns with numerical values, 6 columns with integer values and 1 column with float values.</a:t>
            </a:r>
          </a:p>
        </p:txBody>
      </p:sp>
    </p:spTree>
    <p:extLst>
      <p:ext uri="{BB962C8B-B14F-4D97-AF65-F5344CB8AC3E}">
        <p14:creationId xmlns:p14="http://schemas.microsoft.com/office/powerpoint/2010/main" val="151923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8C3F-BCF8-4CC5-4E9A-CFED788A46F5}"/>
              </a:ext>
            </a:extLst>
          </p:cNvPr>
          <p:cNvSpPr>
            <a:spLocks noGrp="1"/>
          </p:cNvSpPr>
          <p:nvPr>
            <p:ph type="title"/>
          </p:nvPr>
        </p:nvSpPr>
        <p:spPr/>
        <p:txBody>
          <a:bodyPr/>
          <a:lstStyle/>
          <a:p>
            <a:r>
              <a:rPr lang="en-US" dirty="0"/>
              <a:t>EDA</a:t>
            </a:r>
          </a:p>
        </p:txBody>
      </p:sp>
      <p:sp>
        <p:nvSpPr>
          <p:cNvPr id="3" name="Text Placeholder 2">
            <a:extLst>
              <a:ext uri="{FF2B5EF4-FFF2-40B4-BE49-F238E27FC236}">
                <a16:creationId xmlns:a16="http://schemas.microsoft.com/office/drawing/2014/main" id="{A18465EC-A5C8-9E2E-0306-5AD31E253FAB}"/>
              </a:ext>
            </a:extLst>
          </p:cNvPr>
          <p:cNvSpPr>
            <a:spLocks noGrp="1"/>
          </p:cNvSpPr>
          <p:nvPr>
            <p:ph type="body" idx="1"/>
          </p:nvPr>
        </p:nvSpPr>
        <p:spPr/>
        <p:txBody>
          <a:bodyPr/>
          <a:lstStyle/>
          <a:p>
            <a:pPr marL="139700" indent="0">
              <a:buNone/>
            </a:pPr>
            <a:r>
              <a:rPr lang="en-US" sz="1000" b="1" dirty="0"/>
              <a:t>Listings as per State:</a:t>
            </a:r>
          </a:p>
          <a:p>
            <a:r>
              <a:rPr lang="en-US" sz="1000" dirty="0"/>
              <a:t>From this we can clearly see that </a:t>
            </a:r>
            <a:r>
              <a:rPr lang="en-US" sz="1000" dirty="0" err="1"/>
              <a:t>texas</a:t>
            </a:r>
            <a:r>
              <a:rPr lang="en-US" sz="1000" dirty="0"/>
              <a:t> stands in the first position in the number of listings with 2162 (21.8%) and next is </a:t>
            </a:r>
            <a:r>
              <a:rPr lang="en-US" sz="1000" dirty="0" err="1"/>
              <a:t>florida</a:t>
            </a:r>
            <a:r>
              <a:rPr lang="en-US" sz="1000" dirty="0"/>
              <a:t> with around 1532 (15.5%) car listings and </a:t>
            </a:r>
            <a:r>
              <a:rPr lang="en-US" sz="1000" dirty="0" err="1"/>
              <a:t>california</a:t>
            </a:r>
            <a:r>
              <a:rPr lang="en-US" sz="1000" dirty="0"/>
              <a:t> has 1187(12%) the least number of cars being posted online from  the state of Maine which is just 3 listings </a:t>
            </a:r>
          </a:p>
          <a:p>
            <a:endParaRPr lang="en-US" dirty="0"/>
          </a:p>
        </p:txBody>
      </p:sp>
      <p:pic>
        <p:nvPicPr>
          <p:cNvPr id="6" name="Picture 5">
            <a:extLst>
              <a:ext uri="{FF2B5EF4-FFF2-40B4-BE49-F238E27FC236}">
                <a16:creationId xmlns:a16="http://schemas.microsoft.com/office/drawing/2014/main" id="{C588C3E3-7407-1D0E-DF9A-3F668D5611C9}"/>
              </a:ext>
            </a:extLst>
          </p:cNvPr>
          <p:cNvPicPr>
            <a:picLocks noChangeAspect="1"/>
          </p:cNvPicPr>
          <p:nvPr/>
        </p:nvPicPr>
        <p:blipFill>
          <a:blip r:embed="rId2"/>
          <a:stretch>
            <a:fillRect/>
          </a:stretch>
        </p:blipFill>
        <p:spPr>
          <a:xfrm>
            <a:off x="4963057" y="1410694"/>
            <a:ext cx="3738586" cy="2236255"/>
          </a:xfrm>
          <a:prstGeom prst="rect">
            <a:avLst/>
          </a:prstGeom>
        </p:spPr>
      </p:pic>
      <p:sp>
        <p:nvSpPr>
          <p:cNvPr id="4" name="Text Placeholder 3">
            <a:extLst>
              <a:ext uri="{FF2B5EF4-FFF2-40B4-BE49-F238E27FC236}">
                <a16:creationId xmlns:a16="http://schemas.microsoft.com/office/drawing/2014/main" id="{BA2195E9-FFC5-0DAE-2978-AB96E8C389D4}"/>
              </a:ext>
            </a:extLst>
          </p:cNvPr>
          <p:cNvSpPr>
            <a:spLocks noGrp="1"/>
          </p:cNvSpPr>
          <p:nvPr>
            <p:ph type="body" idx="2"/>
          </p:nvPr>
        </p:nvSpPr>
        <p:spPr>
          <a:xfrm>
            <a:off x="4832400" y="1039907"/>
            <a:ext cx="3999900" cy="36576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000" dirty="0"/>
              <a:t>Ford is the dominant brand on the used car market. And Chevrolet, Toyota, Jeep, Nissan are another top 4 makers. Totally they account for about 46% of the used car listings.</a:t>
            </a:r>
          </a:p>
        </p:txBody>
      </p:sp>
      <p:pic>
        <p:nvPicPr>
          <p:cNvPr id="5" name="Picture 4">
            <a:extLst>
              <a:ext uri="{FF2B5EF4-FFF2-40B4-BE49-F238E27FC236}">
                <a16:creationId xmlns:a16="http://schemas.microsoft.com/office/drawing/2014/main" id="{C58820E4-7DD0-F552-B285-3A8842DD5DD2}"/>
              </a:ext>
            </a:extLst>
          </p:cNvPr>
          <p:cNvPicPr>
            <a:picLocks noChangeAspect="1"/>
          </p:cNvPicPr>
          <p:nvPr/>
        </p:nvPicPr>
        <p:blipFill>
          <a:blip r:embed="rId3"/>
          <a:stretch>
            <a:fillRect/>
          </a:stretch>
        </p:blipFill>
        <p:spPr>
          <a:xfrm>
            <a:off x="546847" y="2392727"/>
            <a:ext cx="3895410" cy="2379888"/>
          </a:xfrm>
          <a:prstGeom prst="rect">
            <a:avLst/>
          </a:prstGeom>
        </p:spPr>
      </p:pic>
    </p:spTree>
    <p:extLst>
      <p:ext uri="{BB962C8B-B14F-4D97-AF65-F5344CB8AC3E}">
        <p14:creationId xmlns:p14="http://schemas.microsoft.com/office/powerpoint/2010/main" val="1194475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C1A95-68B4-DE90-2391-9216BC948E6E}"/>
              </a:ext>
            </a:extLst>
          </p:cNvPr>
          <p:cNvSpPr>
            <a:spLocks noGrp="1"/>
          </p:cNvSpPr>
          <p:nvPr>
            <p:ph type="title"/>
          </p:nvPr>
        </p:nvSpPr>
        <p:spPr/>
        <p:txBody>
          <a:bodyPr/>
          <a:lstStyle/>
          <a:p>
            <a:r>
              <a:rPr lang="en-US" dirty="0"/>
              <a:t>EDA</a:t>
            </a:r>
          </a:p>
        </p:txBody>
      </p:sp>
      <p:sp>
        <p:nvSpPr>
          <p:cNvPr id="3" name="Text Placeholder 2">
            <a:extLst>
              <a:ext uri="{FF2B5EF4-FFF2-40B4-BE49-F238E27FC236}">
                <a16:creationId xmlns:a16="http://schemas.microsoft.com/office/drawing/2014/main" id="{A95B6949-6138-708F-65B0-3E8076AD4228}"/>
              </a:ext>
            </a:extLst>
          </p:cNvPr>
          <p:cNvSpPr>
            <a:spLocks noGrp="1"/>
          </p:cNvSpPr>
          <p:nvPr>
            <p:ph type="body" idx="1"/>
          </p:nvPr>
        </p:nvSpPr>
        <p:spPr/>
        <p:txBody>
          <a:bodyPr/>
          <a:lstStyle/>
          <a:p>
            <a:r>
              <a:rPr lang="en-US" dirty="0"/>
              <a:t>Almost 96% of the car listings are with fuel type as Gas and only few cars are Hybrid, Diesel and Electric</a:t>
            </a:r>
          </a:p>
          <a:p>
            <a:pPr marL="114300" indent="0">
              <a:buNone/>
            </a:pPr>
            <a:endParaRPr lang="en-US" dirty="0"/>
          </a:p>
        </p:txBody>
      </p:sp>
      <p:pic>
        <p:nvPicPr>
          <p:cNvPr id="4" name="Picture 3">
            <a:extLst>
              <a:ext uri="{FF2B5EF4-FFF2-40B4-BE49-F238E27FC236}">
                <a16:creationId xmlns:a16="http://schemas.microsoft.com/office/drawing/2014/main" id="{B43B8347-94B1-C724-B3A4-EC075FC17F24}"/>
              </a:ext>
            </a:extLst>
          </p:cNvPr>
          <p:cNvPicPr>
            <a:picLocks noChangeAspect="1"/>
          </p:cNvPicPr>
          <p:nvPr/>
        </p:nvPicPr>
        <p:blipFill>
          <a:blip r:embed="rId2"/>
          <a:stretch>
            <a:fillRect/>
          </a:stretch>
        </p:blipFill>
        <p:spPr>
          <a:xfrm>
            <a:off x="2311120" y="2001339"/>
            <a:ext cx="4521760" cy="2886229"/>
          </a:xfrm>
          <a:prstGeom prst="rect">
            <a:avLst/>
          </a:prstGeom>
        </p:spPr>
      </p:pic>
    </p:spTree>
    <p:extLst>
      <p:ext uri="{BB962C8B-B14F-4D97-AF65-F5344CB8AC3E}">
        <p14:creationId xmlns:p14="http://schemas.microsoft.com/office/powerpoint/2010/main" val="997194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539F4-5E3C-BE23-5009-13D9F5A85E19}"/>
              </a:ext>
            </a:extLst>
          </p:cNvPr>
          <p:cNvSpPr>
            <a:spLocks noGrp="1"/>
          </p:cNvSpPr>
          <p:nvPr>
            <p:ph type="title"/>
          </p:nvPr>
        </p:nvSpPr>
        <p:spPr/>
        <p:txBody>
          <a:bodyPr/>
          <a:lstStyle/>
          <a:p>
            <a:r>
              <a:rPr lang="en-US" dirty="0"/>
              <a:t>EDA</a:t>
            </a:r>
          </a:p>
        </p:txBody>
      </p:sp>
      <p:pic>
        <p:nvPicPr>
          <p:cNvPr id="5" name="Picture 4">
            <a:extLst>
              <a:ext uri="{FF2B5EF4-FFF2-40B4-BE49-F238E27FC236}">
                <a16:creationId xmlns:a16="http://schemas.microsoft.com/office/drawing/2014/main" id="{0470B56C-A5BE-0A82-1BEE-3C390F452213}"/>
              </a:ext>
            </a:extLst>
          </p:cNvPr>
          <p:cNvPicPr>
            <a:picLocks noChangeAspect="1"/>
          </p:cNvPicPr>
          <p:nvPr/>
        </p:nvPicPr>
        <p:blipFill>
          <a:blip r:embed="rId2"/>
          <a:stretch>
            <a:fillRect/>
          </a:stretch>
        </p:blipFill>
        <p:spPr>
          <a:xfrm>
            <a:off x="339018" y="1152476"/>
            <a:ext cx="3972582" cy="2442372"/>
          </a:xfrm>
          <a:prstGeom prst="rect">
            <a:avLst/>
          </a:prstGeom>
        </p:spPr>
      </p:pic>
      <p:sp>
        <p:nvSpPr>
          <p:cNvPr id="3" name="Text Placeholder 2">
            <a:extLst>
              <a:ext uri="{FF2B5EF4-FFF2-40B4-BE49-F238E27FC236}">
                <a16:creationId xmlns:a16="http://schemas.microsoft.com/office/drawing/2014/main" id="{246B6F14-51A0-5A99-9902-0A65AFF99649}"/>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Most of the cars have automatic transmission.</a:t>
            </a:r>
          </a:p>
        </p:txBody>
      </p:sp>
      <p:sp>
        <p:nvSpPr>
          <p:cNvPr id="4" name="Text Placeholder 3">
            <a:extLst>
              <a:ext uri="{FF2B5EF4-FFF2-40B4-BE49-F238E27FC236}">
                <a16:creationId xmlns:a16="http://schemas.microsoft.com/office/drawing/2014/main" id="{38A1BE07-EB67-4610-235F-4348064E409F}"/>
              </a:ext>
            </a:extLst>
          </p:cNvPr>
          <p:cNvSpPr>
            <a:spLocks noGrp="1"/>
          </p:cNvSpPr>
          <p:nvPr>
            <p:ph type="body" idx="2"/>
          </p:nvPr>
        </p:nvSpPr>
        <p:spPr/>
        <p:txBody>
          <a:bodyPr/>
          <a:lstStyle/>
          <a:p>
            <a:r>
              <a:rPr lang="en-US" dirty="0"/>
              <a:t>A hypothesis here is that used car website publishes cars where accident history is wrong, as most of the cars are with no accidents</a:t>
            </a:r>
          </a:p>
          <a:p>
            <a:endParaRPr lang="en-US" dirty="0"/>
          </a:p>
          <a:p>
            <a:pPr marL="139700" indent="0">
              <a:buNone/>
            </a:pPr>
            <a:endParaRPr lang="en-US" dirty="0"/>
          </a:p>
        </p:txBody>
      </p:sp>
      <p:pic>
        <p:nvPicPr>
          <p:cNvPr id="6" name="Picture 5">
            <a:extLst>
              <a:ext uri="{FF2B5EF4-FFF2-40B4-BE49-F238E27FC236}">
                <a16:creationId xmlns:a16="http://schemas.microsoft.com/office/drawing/2014/main" id="{A6117773-7858-E004-1EEF-7FE1EB91AC33}"/>
              </a:ext>
            </a:extLst>
          </p:cNvPr>
          <p:cNvPicPr>
            <a:picLocks noChangeAspect="1"/>
          </p:cNvPicPr>
          <p:nvPr/>
        </p:nvPicPr>
        <p:blipFill>
          <a:blip r:embed="rId3"/>
          <a:stretch>
            <a:fillRect/>
          </a:stretch>
        </p:blipFill>
        <p:spPr>
          <a:xfrm>
            <a:off x="5423722" y="2231328"/>
            <a:ext cx="3408577" cy="2511001"/>
          </a:xfrm>
          <a:prstGeom prst="rect">
            <a:avLst/>
          </a:prstGeom>
        </p:spPr>
      </p:pic>
    </p:spTree>
    <p:extLst>
      <p:ext uri="{BB962C8B-B14F-4D97-AF65-F5344CB8AC3E}">
        <p14:creationId xmlns:p14="http://schemas.microsoft.com/office/powerpoint/2010/main" val="1001351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D21B-40BC-8D62-A5DE-D276C82AC34A}"/>
              </a:ext>
            </a:extLst>
          </p:cNvPr>
          <p:cNvSpPr>
            <a:spLocks noGrp="1"/>
          </p:cNvSpPr>
          <p:nvPr>
            <p:ph type="title"/>
          </p:nvPr>
        </p:nvSpPr>
        <p:spPr/>
        <p:txBody>
          <a:bodyPr/>
          <a:lstStyle/>
          <a:p>
            <a:r>
              <a:rPr lang="en-US" sz="1800" b="1" dirty="0">
                <a:latin typeface="Times New Roman" panose="02020603050405020304" pitchFamily="18" charset="0"/>
                <a:cs typeface="Times New Roman" panose="02020603050405020304" pitchFamily="18" charset="0"/>
              </a:rPr>
              <a:t>AGENDA</a:t>
            </a:r>
          </a:p>
        </p:txBody>
      </p:sp>
      <p:sp>
        <p:nvSpPr>
          <p:cNvPr id="3" name="Text Placeholder 2">
            <a:extLst>
              <a:ext uri="{FF2B5EF4-FFF2-40B4-BE49-F238E27FC236}">
                <a16:creationId xmlns:a16="http://schemas.microsoft.com/office/drawing/2014/main" id="{056CAB70-C9AB-E44C-B228-B893F14EF10D}"/>
              </a:ext>
            </a:extLst>
          </p:cNvPr>
          <p:cNvSpPr>
            <a:spLocks noGrp="1"/>
          </p:cNvSpPr>
          <p:nvPr>
            <p:ph type="body" idx="1"/>
          </p:nvPr>
        </p:nvSpPr>
        <p:spPr/>
        <p:txBody>
          <a:bodyPr/>
          <a:lstStyle/>
          <a:p>
            <a:pPr>
              <a:lnSpc>
                <a:spcPct val="200000"/>
              </a:lnSpc>
            </a:pPr>
            <a:r>
              <a:rPr lang="en-US" dirty="0">
                <a:latin typeface="Times New Roman" panose="02020603050405020304" pitchFamily="18" charset="0"/>
                <a:cs typeface="Times New Roman" panose="02020603050405020304" pitchFamily="18" charset="0"/>
              </a:rPr>
              <a:t>Introduction</a:t>
            </a:r>
          </a:p>
          <a:p>
            <a:pPr>
              <a:lnSpc>
                <a:spcPct val="200000"/>
              </a:lnSpc>
            </a:pPr>
            <a:r>
              <a:rPr lang="en-US" dirty="0">
                <a:latin typeface="Times New Roman" panose="02020603050405020304" pitchFamily="18" charset="0"/>
                <a:cs typeface="Times New Roman" panose="02020603050405020304" pitchFamily="18" charset="0"/>
              </a:rPr>
              <a:t>Data Collection</a:t>
            </a:r>
          </a:p>
          <a:p>
            <a:pPr>
              <a:lnSpc>
                <a:spcPct val="200000"/>
              </a:lnSpc>
            </a:pPr>
            <a:r>
              <a:rPr lang="en-US" dirty="0">
                <a:latin typeface="Times New Roman" panose="02020603050405020304" pitchFamily="18" charset="0"/>
                <a:cs typeface="Times New Roman" panose="02020603050405020304" pitchFamily="18" charset="0"/>
              </a:rPr>
              <a:t>Data Cleaning</a:t>
            </a:r>
          </a:p>
          <a:p>
            <a:pPr>
              <a:lnSpc>
                <a:spcPct val="200000"/>
              </a:lnSpc>
            </a:pPr>
            <a:r>
              <a:rPr lang="en-US" dirty="0">
                <a:latin typeface="Times New Roman" panose="02020603050405020304" pitchFamily="18" charset="0"/>
                <a:cs typeface="Times New Roman" panose="02020603050405020304" pitchFamily="18" charset="0"/>
              </a:rPr>
              <a:t>Exploratory Data Analysis</a:t>
            </a:r>
          </a:p>
          <a:p>
            <a:pPr>
              <a:lnSpc>
                <a:spcPct val="200000"/>
              </a:lnSpc>
            </a:pPr>
            <a:r>
              <a:rPr lang="en-US" dirty="0">
                <a:latin typeface="Times New Roman" panose="02020603050405020304" pitchFamily="18" charset="0"/>
                <a:cs typeface="Times New Roman" panose="02020603050405020304" pitchFamily="18" charset="0"/>
              </a:rPr>
              <a:t>Prediction Modelling</a:t>
            </a:r>
          </a:p>
          <a:p>
            <a:pPr>
              <a:lnSpc>
                <a:spcPct val="200000"/>
              </a:lnSpc>
            </a:pPr>
            <a:r>
              <a:rPr lang="en-US" dirty="0">
                <a:latin typeface="Times New Roman" panose="02020603050405020304" pitchFamily="18" charset="0"/>
                <a:cs typeface="Times New Roman" panose="02020603050405020304" pitchFamily="18" charset="0"/>
              </a:rPr>
              <a:t>Application Design</a:t>
            </a:r>
          </a:p>
        </p:txBody>
      </p:sp>
    </p:spTree>
    <p:extLst>
      <p:ext uri="{BB962C8B-B14F-4D97-AF65-F5344CB8AC3E}">
        <p14:creationId xmlns:p14="http://schemas.microsoft.com/office/powerpoint/2010/main" val="547535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53D4-8A9B-3EC1-D4E2-560C9A7D948E}"/>
              </a:ext>
            </a:extLst>
          </p:cNvPr>
          <p:cNvSpPr>
            <a:spLocks noGrp="1"/>
          </p:cNvSpPr>
          <p:nvPr>
            <p:ph type="title"/>
          </p:nvPr>
        </p:nvSpPr>
        <p:spPr/>
        <p:txBody>
          <a:bodyPr/>
          <a:lstStyle/>
          <a:p>
            <a:r>
              <a:rPr lang="en-US" dirty="0"/>
              <a:t>EDA</a:t>
            </a:r>
          </a:p>
        </p:txBody>
      </p:sp>
      <p:pic>
        <p:nvPicPr>
          <p:cNvPr id="5" name="Picture 4">
            <a:extLst>
              <a:ext uri="{FF2B5EF4-FFF2-40B4-BE49-F238E27FC236}">
                <a16:creationId xmlns:a16="http://schemas.microsoft.com/office/drawing/2014/main" id="{E1E2BBDA-F44D-2244-2A96-CFAF8FD75ABF}"/>
              </a:ext>
            </a:extLst>
          </p:cNvPr>
          <p:cNvPicPr>
            <a:picLocks noChangeAspect="1"/>
          </p:cNvPicPr>
          <p:nvPr/>
        </p:nvPicPr>
        <p:blipFill>
          <a:blip r:embed="rId2"/>
          <a:stretch>
            <a:fillRect/>
          </a:stretch>
        </p:blipFill>
        <p:spPr>
          <a:xfrm>
            <a:off x="672819" y="1401589"/>
            <a:ext cx="3899181" cy="3216956"/>
          </a:xfrm>
          <a:prstGeom prst="rect">
            <a:avLst/>
          </a:prstGeom>
        </p:spPr>
      </p:pic>
      <p:sp>
        <p:nvSpPr>
          <p:cNvPr id="3" name="Text Placeholder 2">
            <a:extLst>
              <a:ext uri="{FF2B5EF4-FFF2-40B4-BE49-F238E27FC236}">
                <a16:creationId xmlns:a16="http://schemas.microsoft.com/office/drawing/2014/main" id="{AD9EDA70-E99A-817F-C4D9-443A9FAFBD5E}"/>
              </a:ext>
            </a:extLst>
          </p:cNvPr>
          <p:cNvSpPr>
            <a:spLocks noGrp="1"/>
          </p:cNvSpPr>
          <p:nvPr>
            <p:ph type="body" idx="1"/>
          </p:nvPr>
        </p:nvSpPr>
        <p:spPr>
          <a:xfrm>
            <a:off x="330265" y="1286946"/>
            <a:ext cx="3999900" cy="3416400"/>
          </a:xfrm>
        </p:spPr>
        <p:txBody>
          <a:bodyPr/>
          <a:lstStyle/>
          <a:p>
            <a:pPr marL="139700" indent="0">
              <a:buNone/>
            </a:pPr>
            <a:r>
              <a:rPr lang="en-US" dirty="0"/>
              <a:t> </a:t>
            </a:r>
          </a:p>
        </p:txBody>
      </p:sp>
      <p:pic>
        <p:nvPicPr>
          <p:cNvPr id="6" name="Picture 5">
            <a:extLst>
              <a:ext uri="{FF2B5EF4-FFF2-40B4-BE49-F238E27FC236}">
                <a16:creationId xmlns:a16="http://schemas.microsoft.com/office/drawing/2014/main" id="{22A4B4DC-32ED-30A3-C998-16B410D4EA2A}"/>
              </a:ext>
            </a:extLst>
          </p:cNvPr>
          <p:cNvPicPr>
            <a:picLocks noChangeAspect="1"/>
          </p:cNvPicPr>
          <p:nvPr/>
        </p:nvPicPr>
        <p:blipFill>
          <a:blip r:embed="rId3"/>
          <a:stretch>
            <a:fillRect/>
          </a:stretch>
        </p:blipFill>
        <p:spPr>
          <a:xfrm>
            <a:off x="5109289" y="1321774"/>
            <a:ext cx="3446121" cy="3296771"/>
          </a:xfrm>
          <a:prstGeom prst="rect">
            <a:avLst/>
          </a:prstGeom>
        </p:spPr>
      </p:pic>
      <p:sp>
        <p:nvSpPr>
          <p:cNvPr id="4" name="Text Placeholder 3">
            <a:extLst>
              <a:ext uri="{FF2B5EF4-FFF2-40B4-BE49-F238E27FC236}">
                <a16:creationId xmlns:a16="http://schemas.microsoft.com/office/drawing/2014/main" id="{FAFA0440-2735-A974-7AC6-D65C3E92AD98}"/>
              </a:ext>
            </a:extLst>
          </p:cNvPr>
          <p:cNvSpPr>
            <a:spLocks noGrp="1"/>
          </p:cNvSpPr>
          <p:nvPr>
            <p:ph type="body" idx="2"/>
          </p:nvPr>
        </p:nvSpPr>
        <p:spPr>
          <a:xfrm>
            <a:off x="4832400" y="1286945"/>
            <a:ext cx="3999900" cy="3416399"/>
          </a:xfrm>
        </p:spPr>
        <p:txBody>
          <a:bodyPr/>
          <a:lstStyle/>
          <a:p>
            <a:pPr marL="139700" indent="0">
              <a:buNone/>
            </a:pPr>
            <a:r>
              <a:rPr lang="en-US" dirty="0"/>
              <a:t> </a:t>
            </a:r>
          </a:p>
        </p:txBody>
      </p:sp>
    </p:spTree>
    <p:extLst>
      <p:ext uri="{BB962C8B-B14F-4D97-AF65-F5344CB8AC3E}">
        <p14:creationId xmlns:p14="http://schemas.microsoft.com/office/powerpoint/2010/main" val="527722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FC4E-738E-68A9-51CE-845367A8190A}"/>
              </a:ext>
            </a:extLst>
          </p:cNvPr>
          <p:cNvSpPr>
            <a:spLocks noGrp="1"/>
          </p:cNvSpPr>
          <p:nvPr>
            <p:ph type="title"/>
          </p:nvPr>
        </p:nvSpPr>
        <p:spPr/>
        <p:txBody>
          <a:bodyPr/>
          <a:lstStyle/>
          <a:p>
            <a:r>
              <a:rPr lang="en-US" dirty="0"/>
              <a:t>EDA</a:t>
            </a:r>
          </a:p>
        </p:txBody>
      </p:sp>
      <p:sp>
        <p:nvSpPr>
          <p:cNvPr id="3" name="Text Placeholder 2">
            <a:extLst>
              <a:ext uri="{FF2B5EF4-FFF2-40B4-BE49-F238E27FC236}">
                <a16:creationId xmlns:a16="http://schemas.microsoft.com/office/drawing/2014/main" id="{F67D37B3-84F0-EEB9-40FE-406C29034F02}"/>
              </a:ext>
            </a:extLst>
          </p:cNvPr>
          <p:cNvSpPr>
            <a:spLocks noGrp="1"/>
          </p:cNvSpPr>
          <p:nvPr>
            <p:ph type="body" idx="1"/>
          </p:nvPr>
        </p:nvSpPr>
        <p:spPr/>
        <p:txBody>
          <a:bodyPr/>
          <a:lstStyle/>
          <a:p>
            <a:pPr marL="139700" indent="0">
              <a:buNone/>
            </a:pPr>
            <a:r>
              <a:rPr lang="en-US" dirty="0"/>
              <a:t> </a:t>
            </a:r>
          </a:p>
        </p:txBody>
      </p:sp>
      <p:sp>
        <p:nvSpPr>
          <p:cNvPr id="4" name="Text Placeholder 3">
            <a:extLst>
              <a:ext uri="{FF2B5EF4-FFF2-40B4-BE49-F238E27FC236}">
                <a16:creationId xmlns:a16="http://schemas.microsoft.com/office/drawing/2014/main" id="{19DA6BE4-BC53-4140-D3DD-E1DDC4980DE7}"/>
              </a:ext>
            </a:extLst>
          </p:cNvPr>
          <p:cNvSpPr>
            <a:spLocks noGrp="1"/>
          </p:cNvSpPr>
          <p:nvPr>
            <p:ph type="body" idx="2"/>
          </p:nvPr>
        </p:nvSpPr>
        <p:spPr/>
        <p:txBody>
          <a:bodyPr/>
          <a:lstStyle/>
          <a:p>
            <a:pPr marL="139700" indent="0">
              <a:buNone/>
            </a:pPr>
            <a:r>
              <a:rPr lang="en-US" dirty="0"/>
              <a:t> </a:t>
            </a:r>
          </a:p>
        </p:txBody>
      </p:sp>
      <p:pic>
        <p:nvPicPr>
          <p:cNvPr id="5" name="Picture 4">
            <a:extLst>
              <a:ext uri="{FF2B5EF4-FFF2-40B4-BE49-F238E27FC236}">
                <a16:creationId xmlns:a16="http://schemas.microsoft.com/office/drawing/2014/main" id="{494B1203-F817-3D7C-8816-8822A14F7FB9}"/>
              </a:ext>
            </a:extLst>
          </p:cNvPr>
          <p:cNvPicPr>
            <a:picLocks noChangeAspect="1"/>
          </p:cNvPicPr>
          <p:nvPr/>
        </p:nvPicPr>
        <p:blipFill>
          <a:blip r:embed="rId2"/>
          <a:stretch>
            <a:fillRect/>
          </a:stretch>
        </p:blipFill>
        <p:spPr>
          <a:xfrm>
            <a:off x="515556" y="1136596"/>
            <a:ext cx="3831903" cy="3357154"/>
          </a:xfrm>
          <a:prstGeom prst="rect">
            <a:avLst/>
          </a:prstGeom>
        </p:spPr>
      </p:pic>
      <p:pic>
        <p:nvPicPr>
          <p:cNvPr id="6" name="Picture 5">
            <a:extLst>
              <a:ext uri="{FF2B5EF4-FFF2-40B4-BE49-F238E27FC236}">
                <a16:creationId xmlns:a16="http://schemas.microsoft.com/office/drawing/2014/main" id="{1D33485B-ABFA-0DD3-DE45-2F5CD75ED8D6}"/>
              </a:ext>
            </a:extLst>
          </p:cNvPr>
          <p:cNvPicPr>
            <a:picLocks noChangeAspect="1"/>
          </p:cNvPicPr>
          <p:nvPr/>
        </p:nvPicPr>
        <p:blipFill>
          <a:blip r:embed="rId3"/>
          <a:stretch>
            <a:fillRect/>
          </a:stretch>
        </p:blipFill>
        <p:spPr>
          <a:xfrm>
            <a:off x="4880598" y="1039905"/>
            <a:ext cx="3951702" cy="3528969"/>
          </a:xfrm>
          <a:prstGeom prst="rect">
            <a:avLst/>
          </a:prstGeom>
        </p:spPr>
      </p:pic>
    </p:spTree>
    <p:extLst>
      <p:ext uri="{BB962C8B-B14F-4D97-AF65-F5344CB8AC3E}">
        <p14:creationId xmlns:p14="http://schemas.microsoft.com/office/powerpoint/2010/main" val="155631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7F89-59AA-F6BD-4603-BD5E9D0D614F}"/>
              </a:ext>
            </a:extLst>
          </p:cNvPr>
          <p:cNvSpPr>
            <a:spLocks noGrp="1"/>
          </p:cNvSpPr>
          <p:nvPr>
            <p:ph type="title"/>
          </p:nvPr>
        </p:nvSpPr>
        <p:spPr>
          <a:xfrm>
            <a:off x="311700" y="2465294"/>
            <a:ext cx="8520600" cy="537882"/>
          </a:xfrm>
        </p:spPr>
        <p:txBody>
          <a:bodyPr/>
          <a:lstStyle/>
          <a:p>
            <a:pPr algn="ctr"/>
            <a:r>
              <a:rPr lang="en-US" sz="1800" b="1" dirty="0">
                <a:solidFill>
                  <a:srgbClr val="141414"/>
                </a:solidFill>
                <a:effectLst/>
                <a:latin typeface="Times New Roman" panose="02020603050405020304" pitchFamily="18" charset="0"/>
                <a:cs typeface="Times New Roman" panose="02020603050405020304" pitchFamily="18" charset="0"/>
              </a:rPr>
              <a:t>PREDICTION MODELING</a:t>
            </a:r>
            <a:br>
              <a:rPr lang="en-US" dirty="0">
                <a:solidFill>
                  <a:srgbClr val="141414"/>
                </a:solidFill>
                <a:effectLst/>
                <a:latin typeface="Helvetica" pitchFamily="2" charset="0"/>
              </a:rPr>
            </a:br>
            <a:endParaRPr lang="en-US" dirty="0"/>
          </a:p>
        </p:txBody>
      </p:sp>
    </p:spTree>
    <p:extLst>
      <p:ext uri="{BB962C8B-B14F-4D97-AF65-F5344CB8AC3E}">
        <p14:creationId xmlns:p14="http://schemas.microsoft.com/office/powerpoint/2010/main" val="423656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B39A-3BB9-B150-2275-A3E58DB6B9C0}"/>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PREDICTION MODELING</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94FE2A82-7216-D6B6-8D63-EBD4D173DC78}"/>
              </a:ext>
            </a:extLst>
          </p:cNvPr>
          <p:cNvSpPr>
            <a:spLocks noGrp="1"/>
          </p:cNvSpPr>
          <p:nvPr>
            <p:ph type="body" idx="1"/>
          </p:nvPr>
        </p:nvSpPr>
        <p:spPr/>
        <p:txBody>
          <a:bodyPr/>
          <a:lstStyle/>
          <a:p>
            <a:pPr marL="114300" indent="0">
              <a:buNone/>
            </a:pPr>
            <a:r>
              <a:rPr lang="en-US" b="1" dirty="0">
                <a:solidFill>
                  <a:srgbClr val="141414"/>
                </a:solidFill>
                <a:effectLst/>
                <a:latin typeface="Helvetica" pitchFamily="2" charset="0"/>
              </a:rPr>
              <a:t>GitHub Link</a:t>
            </a:r>
            <a:endParaRPr lang="en-US" dirty="0">
              <a:solidFill>
                <a:srgbClr val="141414"/>
              </a:solidFill>
              <a:effectLst/>
              <a:latin typeface="Helvetica" pitchFamily="2" charset="0"/>
            </a:endParaRPr>
          </a:p>
          <a:p>
            <a:r>
              <a:rPr lang="en-US" u="sng" dirty="0">
                <a:solidFill>
                  <a:srgbClr val="162665"/>
                </a:solidFill>
                <a:effectLst/>
                <a:latin typeface="Helvetica" pitchFamily="2" charset="0"/>
                <a:hlinkClick r:id="rId2"/>
              </a:rPr>
              <a:t>https://github.com/harikrishna0007/606-Capstone-Project/tree/main/Machine%20Learning%20Models</a:t>
            </a:r>
            <a:endParaRPr lang="en-US" u="sng" dirty="0">
              <a:solidFill>
                <a:srgbClr val="162665"/>
              </a:solidFill>
              <a:effectLst/>
              <a:latin typeface="Helvetica" pitchFamily="2" charset="0"/>
            </a:endParaRPr>
          </a:p>
          <a:p>
            <a:pPr marL="114300" indent="0">
              <a:buNone/>
            </a:pPr>
            <a:r>
              <a:rPr lang="en-US" dirty="0">
                <a:solidFill>
                  <a:srgbClr val="141414"/>
                </a:solidFill>
                <a:effectLst/>
                <a:latin typeface="Helvetica" pitchFamily="2" charset="0"/>
              </a:rPr>
              <a:t>The main columns under consideration after feature selection are:</a:t>
            </a:r>
          </a:p>
          <a:p>
            <a:pPr marL="114300" indent="0">
              <a:buNone/>
            </a:pPr>
            <a:endParaRPr lang="en-US" dirty="0"/>
          </a:p>
          <a:p>
            <a:pPr marL="114300" indent="0">
              <a:buNone/>
            </a:pPr>
            <a:endParaRPr lang="en-US" dirty="0"/>
          </a:p>
        </p:txBody>
      </p:sp>
      <p:pic>
        <p:nvPicPr>
          <p:cNvPr id="4" name="Picture 3">
            <a:extLst>
              <a:ext uri="{FF2B5EF4-FFF2-40B4-BE49-F238E27FC236}">
                <a16:creationId xmlns:a16="http://schemas.microsoft.com/office/drawing/2014/main" id="{A323B6E3-384A-7937-856C-86C5DB2E2558}"/>
              </a:ext>
            </a:extLst>
          </p:cNvPr>
          <p:cNvPicPr>
            <a:picLocks noChangeAspect="1"/>
          </p:cNvPicPr>
          <p:nvPr/>
        </p:nvPicPr>
        <p:blipFill>
          <a:blip r:embed="rId3"/>
          <a:stretch>
            <a:fillRect/>
          </a:stretch>
        </p:blipFill>
        <p:spPr>
          <a:xfrm>
            <a:off x="1649506" y="2635624"/>
            <a:ext cx="5486400" cy="2217644"/>
          </a:xfrm>
          <a:prstGeom prst="rect">
            <a:avLst/>
          </a:prstGeom>
        </p:spPr>
      </p:pic>
    </p:spTree>
    <p:extLst>
      <p:ext uri="{BB962C8B-B14F-4D97-AF65-F5344CB8AC3E}">
        <p14:creationId xmlns:p14="http://schemas.microsoft.com/office/powerpoint/2010/main" val="2791785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0D686-D30D-53DF-165E-2F40D718DD94}"/>
              </a:ext>
            </a:extLst>
          </p:cNvPr>
          <p:cNvSpPr>
            <a:spLocks noGrp="1"/>
          </p:cNvSpPr>
          <p:nvPr>
            <p:ph type="title"/>
          </p:nvPr>
        </p:nvSpPr>
        <p:spPr/>
        <p:txBody>
          <a:bodyPr/>
          <a:lstStyle/>
          <a:p>
            <a:r>
              <a:rPr lang="en-US" sz="1800" b="1" dirty="0">
                <a:solidFill>
                  <a:srgbClr val="474747"/>
                </a:solidFill>
                <a:effectLst/>
                <a:latin typeface="Times New Roman" panose="02020603050405020304" pitchFamily="18" charset="0"/>
                <a:cs typeface="Times New Roman" panose="02020603050405020304" pitchFamily="18" charset="0"/>
              </a:rPr>
              <a:t>PIPELINE DESIGN </a:t>
            </a:r>
            <a:br>
              <a:rPr lang="en-US" sz="3600" dirty="0">
                <a:solidFill>
                  <a:srgbClr val="474747"/>
                </a:solidFill>
                <a:effectLst/>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4E74D82-15BE-5DB5-AA98-91DCB695BD6E}"/>
              </a:ext>
            </a:extLst>
          </p:cNvPr>
          <p:cNvPicPr>
            <a:picLocks noChangeAspect="1"/>
          </p:cNvPicPr>
          <p:nvPr/>
        </p:nvPicPr>
        <p:blipFill>
          <a:blip r:embed="rId2"/>
          <a:stretch>
            <a:fillRect/>
          </a:stretch>
        </p:blipFill>
        <p:spPr>
          <a:xfrm>
            <a:off x="430306" y="1452685"/>
            <a:ext cx="7772400" cy="2871997"/>
          </a:xfrm>
          <a:prstGeom prst="rect">
            <a:avLst/>
          </a:prstGeom>
        </p:spPr>
      </p:pic>
      <p:sp>
        <p:nvSpPr>
          <p:cNvPr id="3" name="Text Placeholder 2">
            <a:extLst>
              <a:ext uri="{FF2B5EF4-FFF2-40B4-BE49-F238E27FC236}">
                <a16:creationId xmlns:a16="http://schemas.microsoft.com/office/drawing/2014/main" id="{EDCBDE80-1C34-075D-85C6-E13213065A1E}"/>
              </a:ext>
            </a:extLst>
          </p:cNvPr>
          <p:cNvSpPr>
            <a:spLocks noGrp="1"/>
          </p:cNvSpPr>
          <p:nvPr>
            <p:ph type="body" idx="1"/>
          </p:nvPr>
        </p:nvSpPr>
        <p:spPr>
          <a:xfrm>
            <a:off x="311700" y="1138518"/>
            <a:ext cx="8520600" cy="3500332"/>
          </a:xfrm>
        </p:spPr>
        <p:txBody>
          <a:bodyPr/>
          <a:lstStyle/>
          <a:p>
            <a:pPr marL="114300" indent="0">
              <a:buNone/>
            </a:pPr>
            <a:r>
              <a:rPr lang="en-US" dirty="0"/>
              <a:t> </a:t>
            </a:r>
          </a:p>
        </p:txBody>
      </p:sp>
    </p:spTree>
    <p:extLst>
      <p:ext uri="{BB962C8B-B14F-4D97-AF65-F5344CB8AC3E}">
        <p14:creationId xmlns:p14="http://schemas.microsoft.com/office/powerpoint/2010/main" val="1954508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6A90-966E-E04B-27DA-C28C9353382B}"/>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LINEAR REGRESSION MODEL</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F60A7939-B313-4936-C432-7DCB129349AC}"/>
              </a:ext>
            </a:extLst>
          </p:cNvPr>
          <p:cNvSpPr>
            <a:spLocks noGrp="1"/>
          </p:cNvSpPr>
          <p:nvPr>
            <p:ph type="body" idx="1"/>
          </p:nvPr>
        </p:nvSpPr>
        <p:spPr/>
        <p:txBody>
          <a:bodyPr/>
          <a:lstStyle/>
          <a:p>
            <a:pPr>
              <a:lnSpc>
                <a:spcPct val="150000"/>
              </a:lnSpc>
            </a:pPr>
            <a:r>
              <a:rPr lang="en-US" sz="1600" dirty="0">
                <a:latin typeface="Times New Roman" panose="02020603050405020304" pitchFamily="18" charset="0"/>
                <a:cs typeface="Times New Roman" panose="02020603050405020304" pitchFamily="18" charset="0"/>
              </a:rPr>
              <a:t>This model we have processed the data using </a:t>
            </a:r>
            <a:r>
              <a:rPr lang="en-US" sz="1600" dirty="0" err="1">
                <a:latin typeface="Times New Roman" panose="02020603050405020304" pitchFamily="18" charset="0"/>
                <a:cs typeface="Times New Roman" panose="02020603050405020304" pitchFamily="18" charset="0"/>
              </a:rPr>
              <a:t>ohe</a:t>
            </a:r>
            <a:r>
              <a:rPr lang="en-US" sz="1600" dirty="0">
                <a:latin typeface="Times New Roman" panose="02020603050405020304" pitchFamily="18" charset="0"/>
                <a:cs typeface="Times New Roman" panose="02020603050405020304" pitchFamily="18" charset="0"/>
              </a:rPr>
              <a:t> standard scaler, we got train accuracy of 92.16 and test accuracy of 91.24 which are very good scores and most of the data looks to be linear.</a:t>
            </a:r>
          </a:p>
          <a:p>
            <a:pPr marL="139700" indent="0">
              <a:lnSpc>
                <a:spcPct val="150000"/>
              </a:lnSpc>
              <a:buNone/>
            </a:pPr>
            <a:r>
              <a:rPr lang="en-US" sz="1600" b="1" dirty="0">
                <a:latin typeface="Times New Roman" panose="02020603050405020304" pitchFamily="18" charset="0"/>
                <a:cs typeface="Times New Roman" panose="02020603050405020304" pitchFamily="18" charset="0"/>
              </a:rPr>
              <a:t>Also the RMSE for this model </a:t>
            </a:r>
          </a:p>
          <a:p>
            <a:pPr>
              <a:lnSpc>
                <a:spcPct val="150000"/>
              </a:lnSpc>
            </a:pPr>
            <a:r>
              <a:rPr lang="en-US" sz="1600" b="0" i="0" dirty="0">
                <a:solidFill>
                  <a:srgbClr val="212121"/>
                </a:solidFill>
                <a:effectLst/>
                <a:latin typeface="Times New Roman" panose="02020603050405020304" pitchFamily="18" charset="0"/>
                <a:cs typeface="Times New Roman" panose="02020603050405020304" pitchFamily="18" charset="0"/>
              </a:rPr>
              <a:t>3483.329</a:t>
            </a:r>
            <a:r>
              <a:rPr lang="en-US" sz="1600" dirty="0">
                <a:latin typeface="Times New Roman" panose="02020603050405020304" pitchFamily="18" charset="0"/>
                <a:cs typeface="Times New Roman" panose="02020603050405020304" pitchFamily="18" charset="0"/>
              </a:rPr>
              <a:t> (train data)</a:t>
            </a:r>
          </a:p>
          <a:p>
            <a:pPr>
              <a:lnSpc>
                <a:spcPct val="150000"/>
              </a:lnSpc>
            </a:pPr>
            <a:r>
              <a:rPr lang="en-US" sz="1600" b="0" i="0" dirty="0">
                <a:solidFill>
                  <a:srgbClr val="212121"/>
                </a:solidFill>
                <a:effectLst/>
                <a:latin typeface="Times New Roman" panose="02020603050405020304" pitchFamily="18" charset="0"/>
                <a:cs typeface="Times New Roman" panose="02020603050405020304" pitchFamily="18" charset="0"/>
              </a:rPr>
              <a:t>4029.893</a:t>
            </a:r>
            <a:r>
              <a:rPr lang="en-US" sz="1600" dirty="0">
                <a:latin typeface="Times New Roman" panose="02020603050405020304" pitchFamily="18" charset="0"/>
                <a:cs typeface="Times New Roman" panose="02020603050405020304" pitchFamily="18" charset="0"/>
              </a:rPr>
              <a:t> (test data)</a:t>
            </a:r>
          </a:p>
        </p:txBody>
      </p:sp>
      <p:sp>
        <p:nvSpPr>
          <p:cNvPr id="4" name="Text Placeholder 3">
            <a:extLst>
              <a:ext uri="{FF2B5EF4-FFF2-40B4-BE49-F238E27FC236}">
                <a16:creationId xmlns:a16="http://schemas.microsoft.com/office/drawing/2014/main" id="{2C99C3A9-C144-6AFA-033B-B5E1758330C8}"/>
              </a:ext>
            </a:extLst>
          </p:cNvPr>
          <p:cNvSpPr>
            <a:spLocks noGrp="1"/>
          </p:cNvSpPr>
          <p:nvPr>
            <p:ph type="body" idx="2"/>
          </p:nvPr>
        </p:nvSpPr>
        <p:spPr/>
        <p:txBody>
          <a:bodyPr/>
          <a:lstStyle/>
          <a:p>
            <a:pPr marL="139700" indent="0">
              <a:buNone/>
            </a:pPr>
            <a:r>
              <a:rPr lang="en-US" dirty="0"/>
              <a:t> </a:t>
            </a:r>
          </a:p>
        </p:txBody>
      </p:sp>
      <p:pic>
        <p:nvPicPr>
          <p:cNvPr id="5" name="Picture 4">
            <a:extLst>
              <a:ext uri="{FF2B5EF4-FFF2-40B4-BE49-F238E27FC236}">
                <a16:creationId xmlns:a16="http://schemas.microsoft.com/office/drawing/2014/main" id="{B2A86CF5-75E3-836F-44DC-CC32BCA331C3}"/>
              </a:ext>
            </a:extLst>
          </p:cNvPr>
          <p:cNvPicPr>
            <a:picLocks noChangeAspect="1"/>
          </p:cNvPicPr>
          <p:nvPr/>
        </p:nvPicPr>
        <p:blipFill>
          <a:blip r:embed="rId2"/>
          <a:stretch>
            <a:fillRect/>
          </a:stretch>
        </p:blipFill>
        <p:spPr>
          <a:xfrm>
            <a:off x="4832400" y="1152475"/>
            <a:ext cx="3175000" cy="1676400"/>
          </a:xfrm>
          <a:prstGeom prst="rect">
            <a:avLst/>
          </a:prstGeom>
        </p:spPr>
      </p:pic>
      <p:pic>
        <p:nvPicPr>
          <p:cNvPr id="6" name="Picture 5">
            <a:extLst>
              <a:ext uri="{FF2B5EF4-FFF2-40B4-BE49-F238E27FC236}">
                <a16:creationId xmlns:a16="http://schemas.microsoft.com/office/drawing/2014/main" id="{DBDCC57A-FF8C-FC22-626E-B99F39A555B0}"/>
              </a:ext>
            </a:extLst>
          </p:cNvPr>
          <p:cNvPicPr>
            <a:picLocks noChangeAspect="1"/>
          </p:cNvPicPr>
          <p:nvPr/>
        </p:nvPicPr>
        <p:blipFill>
          <a:blip r:embed="rId3"/>
          <a:stretch>
            <a:fillRect/>
          </a:stretch>
        </p:blipFill>
        <p:spPr>
          <a:xfrm>
            <a:off x="4572000" y="2971340"/>
            <a:ext cx="3511550" cy="1752600"/>
          </a:xfrm>
          <a:prstGeom prst="rect">
            <a:avLst/>
          </a:prstGeom>
        </p:spPr>
      </p:pic>
    </p:spTree>
    <p:extLst>
      <p:ext uri="{BB962C8B-B14F-4D97-AF65-F5344CB8AC3E}">
        <p14:creationId xmlns:p14="http://schemas.microsoft.com/office/powerpoint/2010/main" val="753766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3255-E6F5-936F-5985-65C3F97C568C}"/>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RANDOM FOREST MODEL</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4B1B1E16-0A34-9AD5-8CB1-04C0BBC66680}"/>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Using Random Forest Model we got very good train score but the testing score is very less, this might be because the model is trying to overfit the data which sometimes is common in RF models. </a:t>
            </a:r>
          </a:p>
          <a:p>
            <a:pPr marL="139700" indent="0">
              <a:buNone/>
            </a:pPr>
            <a:r>
              <a:rPr lang="en-US" b="1" dirty="0">
                <a:latin typeface="Times New Roman" panose="02020603050405020304" pitchFamily="18" charset="0"/>
                <a:cs typeface="Times New Roman" panose="02020603050405020304" pitchFamily="18" charset="0"/>
              </a:rPr>
              <a:t>Steps Taken to reduce this overfitting:</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Hypertune</a:t>
            </a:r>
            <a:r>
              <a:rPr lang="en-US" dirty="0">
                <a:latin typeface="Times New Roman" panose="02020603050405020304" pitchFamily="18" charset="0"/>
                <a:cs typeface="Times New Roman" panose="02020603050405020304" pitchFamily="18" charset="0"/>
              </a:rPr>
              <a:t> this model</a:t>
            </a:r>
          </a:p>
          <a:p>
            <a:r>
              <a:rPr lang="en-US" dirty="0">
                <a:latin typeface="Times New Roman" panose="02020603050405020304" pitchFamily="18" charset="0"/>
                <a:cs typeface="Times New Roman" panose="02020603050405020304" pitchFamily="18" charset="0"/>
              </a:rPr>
              <a:t>We also learned that RF model does not go well with </a:t>
            </a:r>
            <a:r>
              <a:rPr lang="en-US" dirty="0" err="1">
                <a:latin typeface="Times New Roman" panose="02020603050405020304" pitchFamily="18" charset="0"/>
                <a:cs typeface="Times New Roman" panose="02020603050405020304" pitchFamily="18" charset="0"/>
              </a:rPr>
              <a:t>ohe</a:t>
            </a:r>
            <a:r>
              <a:rPr lang="en-US" dirty="0">
                <a:latin typeface="Times New Roman" panose="02020603050405020304" pitchFamily="18" charset="0"/>
                <a:cs typeface="Times New Roman" panose="02020603050405020304" pitchFamily="18" charset="0"/>
              </a:rPr>
              <a:t> so we tried label encoding the columns and trained the model with </a:t>
            </a:r>
            <a:r>
              <a:rPr lang="en-US" dirty="0" err="1">
                <a:latin typeface="Times New Roman" panose="02020603050405020304" pitchFamily="18" charset="0"/>
                <a:cs typeface="Times New Roman" panose="02020603050405020304" pitchFamily="18" charset="0"/>
              </a:rPr>
              <a:t>hyertune</a:t>
            </a:r>
            <a:r>
              <a:rPr lang="en-US" dirty="0">
                <a:latin typeface="Times New Roman" panose="02020603050405020304" pitchFamily="18" charset="0"/>
                <a:cs typeface="Times New Roman" panose="02020603050405020304" pitchFamily="18" charset="0"/>
              </a:rPr>
              <a:t> parameters but the results were not much different than earlier ones.</a:t>
            </a:r>
          </a:p>
        </p:txBody>
      </p:sp>
      <p:pic>
        <p:nvPicPr>
          <p:cNvPr id="5" name="Picture 4">
            <a:extLst>
              <a:ext uri="{FF2B5EF4-FFF2-40B4-BE49-F238E27FC236}">
                <a16:creationId xmlns:a16="http://schemas.microsoft.com/office/drawing/2014/main" id="{E5B5BCAC-9AD3-519B-FA66-5525B143628D}"/>
              </a:ext>
            </a:extLst>
          </p:cNvPr>
          <p:cNvPicPr>
            <a:picLocks noChangeAspect="1"/>
          </p:cNvPicPr>
          <p:nvPr/>
        </p:nvPicPr>
        <p:blipFill>
          <a:blip r:embed="rId2"/>
          <a:srcRect/>
          <a:stretch/>
        </p:blipFill>
        <p:spPr>
          <a:xfrm>
            <a:off x="4666966" y="1725175"/>
            <a:ext cx="3999900" cy="1546942"/>
          </a:xfrm>
          <a:prstGeom prst="rect">
            <a:avLst/>
          </a:prstGeom>
        </p:spPr>
      </p:pic>
      <p:sp>
        <p:nvSpPr>
          <p:cNvPr id="4" name="Text Placeholder 3">
            <a:extLst>
              <a:ext uri="{FF2B5EF4-FFF2-40B4-BE49-F238E27FC236}">
                <a16:creationId xmlns:a16="http://schemas.microsoft.com/office/drawing/2014/main" id="{5BF20BF5-0489-676A-87CD-C7556DBB04D9}"/>
              </a:ext>
            </a:extLst>
          </p:cNvPr>
          <p:cNvSpPr>
            <a:spLocks noGrp="1"/>
          </p:cNvSpPr>
          <p:nvPr>
            <p:ph type="body" idx="2"/>
          </p:nvPr>
        </p:nvSpPr>
        <p:spPr/>
        <p:txBody>
          <a:bodyPr/>
          <a:lstStyle/>
          <a:p>
            <a:pPr marL="139700" indent="0">
              <a:buNone/>
            </a:pPr>
            <a:r>
              <a:rPr lang="en-US" dirty="0"/>
              <a:t> </a:t>
            </a:r>
          </a:p>
        </p:txBody>
      </p:sp>
    </p:spTree>
    <p:extLst>
      <p:ext uri="{BB962C8B-B14F-4D97-AF65-F5344CB8AC3E}">
        <p14:creationId xmlns:p14="http://schemas.microsoft.com/office/powerpoint/2010/main" val="707625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6FB6A-FB8D-EC72-DD73-D7FF80D73920}"/>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RANDOM FOREST MODEL</a:t>
            </a:r>
            <a:br>
              <a:rPr lang="en-US" dirty="0">
                <a:solidFill>
                  <a:srgbClr val="141414"/>
                </a:solidFill>
                <a:effectLst/>
                <a:latin typeface="Helvetica" pitchFamily="2" charset="0"/>
              </a:rPr>
            </a:br>
            <a:endParaRPr lang="en-US" dirty="0"/>
          </a:p>
        </p:txBody>
      </p:sp>
      <p:pic>
        <p:nvPicPr>
          <p:cNvPr id="5" name="Picture 4">
            <a:extLst>
              <a:ext uri="{FF2B5EF4-FFF2-40B4-BE49-F238E27FC236}">
                <a16:creationId xmlns:a16="http://schemas.microsoft.com/office/drawing/2014/main" id="{9218FC9B-5C41-46CE-32FE-8EDF0701ACAE}"/>
              </a:ext>
            </a:extLst>
          </p:cNvPr>
          <p:cNvPicPr>
            <a:picLocks noChangeAspect="1"/>
          </p:cNvPicPr>
          <p:nvPr/>
        </p:nvPicPr>
        <p:blipFill>
          <a:blip r:embed="rId2"/>
          <a:srcRect/>
          <a:stretch/>
        </p:blipFill>
        <p:spPr>
          <a:xfrm>
            <a:off x="651739" y="1898650"/>
            <a:ext cx="7688121" cy="1893421"/>
          </a:xfrm>
          <a:prstGeom prst="rect">
            <a:avLst/>
          </a:prstGeom>
        </p:spPr>
      </p:pic>
      <p:sp>
        <p:nvSpPr>
          <p:cNvPr id="3" name="Text Placeholder 2">
            <a:extLst>
              <a:ext uri="{FF2B5EF4-FFF2-40B4-BE49-F238E27FC236}">
                <a16:creationId xmlns:a16="http://schemas.microsoft.com/office/drawing/2014/main" id="{594F4E7D-4F6E-B5C2-BF50-C45BC0F128CC}"/>
              </a:ext>
            </a:extLst>
          </p:cNvPr>
          <p:cNvSpPr>
            <a:spLocks noGrp="1"/>
          </p:cNvSpPr>
          <p:nvPr>
            <p:ph type="body" idx="1"/>
          </p:nvPr>
        </p:nvSpPr>
        <p:spPr/>
        <p:txBody>
          <a:bodyPr/>
          <a:lstStyle/>
          <a:p>
            <a:pPr marL="114300" indent="0">
              <a:buNone/>
            </a:pPr>
            <a:r>
              <a:rPr lang="en-US" dirty="0"/>
              <a:t> </a:t>
            </a:r>
          </a:p>
        </p:txBody>
      </p:sp>
    </p:spTree>
    <p:extLst>
      <p:ext uri="{BB962C8B-B14F-4D97-AF65-F5344CB8AC3E}">
        <p14:creationId xmlns:p14="http://schemas.microsoft.com/office/powerpoint/2010/main" val="543353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4686-DA04-EA93-CF23-D10FC244AB7F}"/>
              </a:ext>
            </a:extLst>
          </p:cNvPr>
          <p:cNvSpPr>
            <a:spLocks noGrp="1"/>
          </p:cNvSpPr>
          <p:nvPr>
            <p:ph type="title"/>
          </p:nvPr>
        </p:nvSpPr>
        <p:spPr/>
        <p:txBody>
          <a:bodyPr/>
          <a:lstStyle/>
          <a:p>
            <a:r>
              <a:rPr lang="en-US" sz="1800" b="1" dirty="0">
                <a:latin typeface="Times New Roman" panose="02020603050405020304" pitchFamily="18" charset="0"/>
                <a:cs typeface="Times New Roman" panose="02020603050405020304" pitchFamily="18" charset="0"/>
              </a:rPr>
              <a:t>GRADIENT BOOST MODEL</a:t>
            </a:r>
          </a:p>
        </p:txBody>
      </p:sp>
      <p:sp>
        <p:nvSpPr>
          <p:cNvPr id="3" name="Text Placeholder 2">
            <a:extLst>
              <a:ext uri="{FF2B5EF4-FFF2-40B4-BE49-F238E27FC236}">
                <a16:creationId xmlns:a16="http://schemas.microsoft.com/office/drawing/2014/main" id="{1DDF7977-BC4C-DE36-2AF3-EF7AFB6309A1}"/>
              </a:ext>
            </a:extLst>
          </p:cNvPr>
          <p:cNvSpPr>
            <a:spLocks noGrp="1"/>
          </p:cNvSpPr>
          <p:nvPr>
            <p:ph type="body" idx="1"/>
          </p:nvPr>
        </p:nvSpPr>
        <p:spPr/>
        <p:txBody>
          <a:bodyPr/>
          <a:lstStyle/>
          <a:p>
            <a:pPr algn="just">
              <a:lnSpc>
                <a:spcPct val="150000"/>
              </a:lnSpc>
            </a:pPr>
            <a:r>
              <a:rPr lang="en-US" sz="1600" dirty="0">
                <a:latin typeface="Times New Roman" panose="02020603050405020304" pitchFamily="18" charset="0"/>
                <a:cs typeface="Times New Roman" panose="02020603050405020304" pitchFamily="18" charset="0"/>
              </a:rPr>
              <a:t>We used gradient boost model as it relies on the intuition that the best possible next model, when combined with previous models, minimizes the overall prediction error. </a:t>
            </a:r>
          </a:p>
          <a:p>
            <a:pPr algn="just">
              <a:lnSpc>
                <a:spcPct val="150000"/>
              </a:lnSpc>
            </a:pPr>
            <a:r>
              <a:rPr lang="en-US" sz="1600" dirty="0">
                <a:latin typeface="Times New Roman" panose="02020603050405020304" pitchFamily="18" charset="0"/>
                <a:cs typeface="Times New Roman" panose="02020603050405020304" pitchFamily="18" charset="0"/>
              </a:rPr>
              <a:t>This model solved the problem of overfitting as the test and train scores difference is significantly less than the previous models.(</a:t>
            </a:r>
            <a:r>
              <a:rPr lang="en-US" sz="1600" dirty="0" err="1">
                <a:latin typeface="Times New Roman" panose="02020603050405020304" pitchFamily="18" charset="0"/>
                <a:cs typeface="Times New Roman" panose="02020603050405020304" pitchFamily="18" charset="0"/>
              </a:rPr>
              <a:t>Hypertuned</a:t>
            </a:r>
            <a:r>
              <a:rPr lang="en-US" sz="1600" dirty="0">
                <a:latin typeface="Times New Roman" panose="02020603050405020304" pitchFamily="18" charset="0"/>
                <a:cs typeface="Times New Roman" panose="02020603050405020304" pitchFamily="18" charset="0"/>
              </a:rPr>
              <a:t> model)</a:t>
            </a:r>
          </a:p>
        </p:txBody>
      </p:sp>
      <p:pic>
        <p:nvPicPr>
          <p:cNvPr id="4" name="Picture 3">
            <a:extLst>
              <a:ext uri="{FF2B5EF4-FFF2-40B4-BE49-F238E27FC236}">
                <a16:creationId xmlns:a16="http://schemas.microsoft.com/office/drawing/2014/main" id="{9F73E70E-A5E7-23B6-8A1B-0EB17F43574A}"/>
              </a:ext>
            </a:extLst>
          </p:cNvPr>
          <p:cNvPicPr>
            <a:picLocks noChangeAspect="1"/>
          </p:cNvPicPr>
          <p:nvPr/>
        </p:nvPicPr>
        <p:blipFill>
          <a:blip r:embed="rId2"/>
          <a:stretch>
            <a:fillRect/>
          </a:stretch>
        </p:blipFill>
        <p:spPr>
          <a:xfrm>
            <a:off x="2436532" y="3394262"/>
            <a:ext cx="3517900" cy="685800"/>
          </a:xfrm>
          <a:prstGeom prst="rect">
            <a:avLst/>
          </a:prstGeom>
        </p:spPr>
      </p:pic>
    </p:spTree>
    <p:extLst>
      <p:ext uri="{BB962C8B-B14F-4D97-AF65-F5344CB8AC3E}">
        <p14:creationId xmlns:p14="http://schemas.microsoft.com/office/powerpoint/2010/main" val="1835249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40169-263E-0860-124F-BBF6EE873F1E}"/>
              </a:ext>
            </a:extLst>
          </p:cNvPr>
          <p:cNvSpPr>
            <a:spLocks noGrp="1"/>
          </p:cNvSpPr>
          <p:nvPr>
            <p:ph type="title"/>
          </p:nvPr>
        </p:nvSpPr>
        <p:spPr/>
        <p:txBody>
          <a:bodyPr/>
          <a:lstStyle/>
          <a:p>
            <a:r>
              <a:rPr lang="en-US" sz="1800" b="1" dirty="0">
                <a:latin typeface="Times New Roman" panose="02020603050405020304" pitchFamily="18" charset="0"/>
                <a:cs typeface="Times New Roman" panose="02020603050405020304" pitchFamily="18" charset="0"/>
              </a:rPr>
              <a:t>GRADIENT BOOST MODEL</a:t>
            </a:r>
          </a:p>
        </p:txBody>
      </p:sp>
      <p:pic>
        <p:nvPicPr>
          <p:cNvPr id="4" name="Picture 3">
            <a:extLst>
              <a:ext uri="{FF2B5EF4-FFF2-40B4-BE49-F238E27FC236}">
                <a16:creationId xmlns:a16="http://schemas.microsoft.com/office/drawing/2014/main" id="{42B117E9-2943-8E5D-D7F3-C010BB3E3C7C}"/>
              </a:ext>
            </a:extLst>
          </p:cNvPr>
          <p:cNvPicPr>
            <a:picLocks noChangeAspect="1"/>
          </p:cNvPicPr>
          <p:nvPr/>
        </p:nvPicPr>
        <p:blipFill>
          <a:blip r:embed="rId2"/>
          <a:stretch>
            <a:fillRect/>
          </a:stretch>
        </p:blipFill>
        <p:spPr>
          <a:xfrm>
            <a:off x="609600" y="1663700"/>
            <a:ext cx="7772400" cy="2433171"/>
          </a:xfrm>
          <a:prstGeom prst="rect">
            <a:avLst/>
          </a:prstGeom>
        </p:spPr>
      </p:pic>
      <p:sp>
        <p:nvSpPr>
          <p:cNvPr id="3" name="Text Placeholder 2">
            <a:extLst>
              <a:ext uri="{FF2B5EF4-FFF2-40B4-BE49-F238E27FC236}">
                <a16:creationId xmlns:a16="http://schemas.microsoft.com/office/drawing/2014/main" id="{4DB7DE7B-535F-6AE6-5E0B-B917CDA01861}"/>
              </a:ext>
            </a:extLst>
          </p:cNvPr>
          <p:cNvSpPr>
            <a:spLocks noGrp="1"/>
          </p:cNvSpPr>
          <p:nvPr>
            <p:ph type="body" idx="1"/>
          </p:nvPr>
        </p:nvSpPr>
        <p:spPr/>
        <p:txBody>
          <a:bodyPr/>
          <a:lstStyle/>
          <a:p>
            <a:pPr marL="114300" indent="0">
              <a:buNone/>
            </a:pPr>
            <a:r>
              <a:rPr lang="en-US" dirty="0"/>
              <a:t> </a:t>
            </a:r>
          </a:p>
        </p:txBody>
      </p:sp>
    </p:spTree>
    <p:extLst>
      <p:ext uri="{BB962C8B-B14F-4D97-AF65-F5344CB8AC3E}">
        <p14:creationId xmlns:p14="http://schemas.microsoft.com/office/powerpoint/2010/main" val="841534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48FA-4FE5-9992-F4EB-DACD6E9622CB}"/>
              </a:ext>
            </a:extLst>
          </p:cNvPr>
          <p:cNvSpPr>
            <a:spLocks noGrp="1"/>
          </p:cNvSpPr>
          <p:nvPr>
            <p:ph type="title"/>
          </p:nvPr>
        </p:nvSpPr>
        <p:spPr>
          <a:xfrm>
            <a:off x="311700" y="2571749"/>
            <a:ext cx="8520600" cy="693963"/>
          </a:xfrm>
        </p:spPr>
        <p:txBody>
          <a:bodyPr/>
          <a:lstStyle/>
          <a:p>
            <a:pPr algn="ctr"/>
            <a:r>
              <a:rPr lang="en-US" sz="1800" b="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338717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19A04-2FB8-86BC-2881-3D93527DD23E}"/>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XG BOOST MODEL</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C8EB9C41-1538-D010-C73F-4C254F63C587}"/>
              </a:ext>
            </a:extLst>
          </p:cNvPr>
          <p:cNvSpPr>
            <a:spLocks noGrp="1"/>
          </p:cNvSpPr>
          <p:nvPr>
            <p:ph type="body" idx="1"/>
          </p:nvPr>
        </p:nvSpPr>
        <p:spPr/>
        <p:txBody>
          <a:bodyPr/>
          <a:lstStyle/>
          <a:p>
            <a:pPr algn="just">
              <a:lnSpc>
                <a:spcPct val="150000"/>
              </a:lnSpc>
            </a:pPr>
            <a:r>
              <a:rPr lang="en-US" sz="1600" dirty="0">
                <a:latin typeface="Times New Roman" panose="02020603050405020304" pitchFamily="18" charset="0"/>
                <a:cs typeface="Times New Roman" panose="02020603050405020304" pitchFamily="18" charset="0"/>
              </a:rPr>
              <a:t>This model performs good both for training and test data and the root mean squared error is less than all the other models we have trained.</a:t>
            </a:r>
          </a:p>
          <a:p>
            <a:pPr algn="just">
              <a:lnSpc>
                <a:spcPct val="150000"/>
              </a:lnSpc>
            </a:pPr>
            <a:r>
              <a:rPr lang="en-US" sz="1600" dirty="0">
                <a:latin typeface="Times New Roman" panose="02020603050405020304" pitchFamily="18" charset="0"/>
                <a:cs typeface="Times New Roman" panose="02020603050405020304" pitchFamily="18" charset="0"/>
              </a:rPr>
              <a:t>Problem in this model is even though it is </a:t>
            </a:r>
            <a:r>
              <a:rPr lang="en-US" sz="1600" dirty="0" err="1">
                <a:latin typeface="Times New Roman" panose="02020603050405020304" pitchFamily="18" charset="0"/>
                <a:cs typeface="Times New Roman" panose="02020603050405020304" pitchFamily="18" charset="0"/>
              </a:rPr>
              <a:t>hypertuned</a:t>
            </a:r>
            <a:r>
              <a:rPr lang="en-US" sz="1600" dirty="0">
                <a:latin typeface="Times New Roman" panose="02020603050405020304" pitchFamily="18" charset="0"/>
                <a:cs typeface="Times New Roman" panose="02020603050405020304" pitchFamily="18" charset="0"/>
              </a:rPr>
              <a:t>, this model is also slightly overfitting which we can see from the RMSE values of test and train data.</a:t>
            </a:r>
          </a:p>
          <a:p>
            <a:pPr marL="11430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11430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8CA4BDA-15A8-B269-B1BC-7D3E25406088}"/>
              </a:ext>
            </a:extLst>
          </p:cNvPr>
          <p:cNvPicPr>
            <a:picLocks noChangeAspect="1"/>
          </p:cNvPicPr>
          <p:nvPr/>
        </p:nvPicPr>
        <p:blipFill>
          <a:blip r:embed="rId2"/>
          <a:srcRect/>
          <a:stretch/>
        </p:blipFill>
        <p:spPr>
          <a:xfrm>
            <a:off x="2205317" y="3101788"/>
            <a:ext cx="4061011" cy="1030941"/>
          </a:xfrm>
          <a:prstGeom prst="rect">
            <a:avLst/>
          </a:prstGeom>
        </p:spPr>
      </p:pic>
    </p:spTree>
    <p:extLst>
      <p:ext uri="{BB962C8B-B14F-4D97-AF65-F5344CB8AC3E}">
        <p14:creationId xmlns:p14="http://schemas.microsoft.com/office/powerpoint/2010/main" val="2785276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72B9-3853-AFAF-68AA-BEF9E3AC6FA9}"/>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XG BOOST MODEL</a:t>
            </a:r>
            <a:br>
              <a:rPr lang="en-US" dirty="0">
                <a:solidFill>
                  <a:srgbClr val="141414"/>
                </a:solidFill>
                <a:effectLst/>
                <a:latin typeface="Helvetica" pitchFamily="2" charset="0"/>
              </a:rPr>
            </a:br>
            <a:endParaRPr lang="en-US" dirty="0"/>
          </a:p>
        </p:txBody>
      </p:sp>
      <p:pic>
        <p:nvPicPr>
          <p:cNvPr id="4" name="Picture 3">
            <a:extLst>
              <a:ext uri="{FF2B5EF4-FFF2-40B4-BE49-F238E27FC236}">
                <a16:creationId xmlns:a16="http://schemas.microsoft.com/office/drawing/2014/main" id="{0F86D56A-D171-6215-75B9-1A869E383E0A}"/>
              </a:ext>
            </a:extLst>
          </p:cNvPr>
          <p:cNvPicPr>
            <a:picLocks noChangeAspect="1"/>
          </p:cNvPicPr>
          <p:nvPr/>
        </p:nvPicPr>
        <p:blipFill>
          <a:blip r:embed="rId2"/>
          <a:srcRect/>
          <a:stretch/>
        </p:blipFill>
        <p:spPr>
          <a:xfrm>
            <a:off x="1010839" y="1638300"/>
            <a:ext cx="7523561" cy="2046194"/>
          </a:xfrm>
          <a:prstGeom prst="rect">
            <a:avLst/>
          </a:prstGeom>
        </p:spPr>
      </p:pic>
      <p:sp>
        <p:nvSpPr>
          <p:cNvPr id="3" name="Text Placeholder 2">
            <a:extLst>
              <a:ext uri="{FF2B5EF4-FFF2-40B4-BE49-F238E27FC236}">
                <a16:creationId xmlns:a16="http://schemas.microsoft.com/office/drawing/2014/main" id="{222AC6BF-861D-E17A-37E7-F74FAF74EA5A}"/>
              </a:ext>
            </a:extLst>
          </p:cNvPr>
          <p:cNvSpPr>
            <a:spLocks noGrp="1"/>
          </p:cNvSpPr>
          <p:nvPr>
            <p:ph type="body" idx="1"/>
          </p:nvPr>
        </p:nvSpPr>
        <p:spPr/>
        <p:txBody>
          <a:bodyPr/>
          <a:lstStyle/>
          <a:p>
            <a:pPr marL="114300" indent="0">
              <a:buNone/>
            </a:pPr>
            <a:r>
              <a:rPr lang="en-US" dirty="0"/>
              <a:t>  </a:t>
            </a:r>
          </a:p>
        </p:txBody>
      </p:sp>
    </p:spTree>
    <p:extLst>
      <p:ext uri="{BB962C8B-B14F-4D97-AF65-F5344CB8AC3E}">
        <p14:creationId xmlns:p14="http://schemas.microsoft.com/office/powerpoint/2010/main" val="2265605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66D2-AD08-E0FC-5813-D60B03A7D579}"/>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RESULTS</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69D88D38-4234-D74F-28BB-74A03EEDC5F7}"/>
              </a:ext>
            </a:extLst>
          </p:cNvPr>
          <p:cNvSpPr>
            <a:spLocks noGrp="1"/>
          </p:cNvSpPr>
          <p:nvPr>
            <p:ph type="body" idx="1"/>
          </p:nvPr>
        </p:nvSpPr>
        <p:spPr/>
        <p:txBody>
          <a:bodyPr/>
          <a:lstStyle/>
          <a:p>
            <a:pPr marL="114300" indent="0">
              <a:buNone/>
            </a:pPr>
            <a:r>
              <a:rPr lang="en-US" sz="1600" dirty="0">
                <a:latin typeface="Times New Roman" panose="02020603050405020304" pitchFamily="18" charset="0"/>
                <a:cs typeface="Times New Roman" panose="02020603050405020304" pitchFamily="18" charset="0"/>
              </a:rPr>
              <a:t>Considering all the RMSE values all the models for test and train data we choose to use the gradient    boost model</a:t>
            </a:r>
          </a:p>
        </p:txBody>
      </p:sp>
      <p:pic>
        <p:nvPicPr>
          <p:cNvPr id="7" name="Picture 6">
            <a:extLst>
              <a:ext uri="{FF2B5EF4-FFF2-40B4-BE49-F238E27FC236}">
                <a16:creationId xmlns:a16="http://schemas.microsoft.com/office/drawing/2014/main" id="{AF0F99EB-8C75-C5E0-F263-22655B3DA102}"/>
              </a:ext>
            </a:extLst>
          </p:cNvPr>
          <p:cNvPicPr>
            <a:picLocks noChangeAspect="1"/>
          </p:cNvPicPr>
          <p:nvPr/>
        </p:nvPicPr>
        <p:blipFill>
          <a:blip r:embed="rId2"/>
          <a:stretch>
            <a:fillRect/>
          </a:stretch>
        </p:blipFill>
        <p:spPr>
          <a:xfrm>
            <a:off x="685800" y="3127418"/>
            <a:ext cx="7772400" cy="698642"/>
          </a:xfrm>
          <a:prstGeom prst="rect">
            <a:avLst/>
          </a:prstGeom>
        </p:spPr>
      </p:pic>
      <p:pic>
        <p:nvPicPr>
          <p:cNvPr id="8" name="Picture 7">
            <a:extLst>
              <a:ext uri="{FF2B5EF4-FFF2-40B4-BE49-F238E27FC236}">
                <a16:creationId xmlns:a16="http://schemas.microsoft.com/office/drawing/2014/main" id="{2EBCB828-7C61-1D71-E6B1-C21D27348A6E}"/>
              </a:ext>
            </a:extLst>
          </p:cNvPr>
          <p:cNvPicPr>
            <a:picLocks noChangeAspect="1"/>
          </p:cNvPicPr>
          <p:nvPr/>
        </p:nvPicPr>
        <p:blipFill>
          <a:blip r:embed="rId3"/>
          <a:stretch>
            <a:fillRect/>
          </a:stretch>
        </p:blipFill>
        <p:spPr>
          <a:xfrm>
            <a:off x="685800" y="2082616"/>
            <a:ext cx="7772400" cy="464023"/>
          </a:xfrm>
          <a:prstGeom prst="rect">
            <a:avLst/>
          </a:prstGeom>
        </p:spPr>
      </p:pic>
    </p:spTree>
    <p:extLst>
      <p:ext uri="{BB962C8B-B14F-4D97-AF65-F5344CB8AC3E}">
        <p14:creationId xmlns:p14="http://schemas.microsoft.com/office/powerpoint/2010/main" val="254086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8D96-604E-FEAF-1395-1C3FEC5E5B03}"/>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WEB APPLICATION</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EBBA1A94-3D27-5E9B-C94B-DD27879D0E94}"/>
              </a:ext>
            </a:extLst>
          </p:cNvPr>
          <p:cNvSpPr>
            <a:spLocks noGrp="1"/>
          </p:cNvSpPr>
          <p:nvPr>
            <p:ph type="body" idx="1"/>
          </p:nvPr>
        </p:nvSpPr>
        <p:spPr/>
        <p:txBody>
          <a:bodyPr/>
          <a:lstStyle/>
          <a:p>
            <a:r>
              <a:rPr lang="en-US" dirty="0"/>
              <a:t>The web application was designed with the help of </a:t>
            </a:r>
            <a:r>
              <a:rPr lang="en-US" dirty="0" err="1"/>
              <a:t>Streamlit</a:t>
            </a:r>
            <a:endParaRPr lang="en-US" dirty="0"/>
          </a:p>
          <a:p>
            <a:endParaRPr lang="en-US" dirty="0"/>
          </a:p>
          <a:p>
            <a:endParaRPr lang="en-US" dirty="0"/>
          </a:p>
          <a:p>
            <a:endParaRPr lang="en-US" dirty="0"/>
          </a:p>
          <a:p>
            <a:pPr marL="139700" indent="0">
              <a:buNone/>
            </a:pPr>
            <a:r>
              <a:rPr lang="en-US" b="1" dirty="0"/>
              <a:t>Example with Sample data using </a:t>
            </a:r>
            <a:r>
              <a:rPr lang="en-US" b="1" dirty="0" err="1"/>
              <a:t>Streamlit</a:t>
            </a:r>
            <a:endParaRPr lang="en-US" b="1" dirty="0"/>
          </a:p>
        </p:txBody>
      </p:sp>
      <p:sp>
        <p:nvSpPr>
          <p:cNvPr id="4" name="Text Placeholder 3">
            <a:extLst>
              <a:ext uri="{FF2B5EF4-FFF2-40B4-BE49-F238E27FC236}">
                <a16:creationId xmlns:a16="http://schemas.microsoft.com/office/drawing/2014/main" id="{D37FDE63-41E2-8477-E0C4-5120EAFF1B8E}"/>
              </a:ext>
            </a:extLst>
          </p:cNvPr>
          <p:cNvSpPr>
            <a:spLocks noGrp="1"/>
          </p:cNvSpPr>
          <p:nvPr>
            <p:ph type="body" idx="2"/>
          </p:nvPr>
        </p:nvSpPr>
        <p:spPr/>
        <p:txBody>
          <a:bodyPr/>
          <a:lstStyle/>
          <a:p>
            <a:endParaRPr lang="en-US" dirty="0"/>
          </a:p>
        </p:txBody>
      </p:sp>
      <p:pic>
        <p:nvPicPr>
          <p:cNvPr id="6" name="Picture 5" descr="A screenshot of a car price list&#10;&#10;Description automatically generated with medium confidence">
            <a:extLst>
              <a:ext uri="{FF2B5EF4-FFF2-40B4-BE49-F238E27FC236}">
                <a16:creationId xmlns:a16="http://schemas.microsoft.com/office/drawing/2014/main" id="{8ED0A62C-F70A-4300-C450-2765FF8E8A98}"/>
              </a:ext>
            </a:extLst>
          </p:cNvPr>
          <p:cNvPicPr>
            <a:picLocks noChangeAspect="1"/>
          </p:cNvPicPr>
          <p:nvPr/>
        </p:nvPicPr>
        <p:blipFill>
          <a:blip r:embed="rId2"/>
          <a:stretch>
            <a:fillRect/>
          </a:stretch>
        </p:blipFill>
        <p:spPr>
          <a:xfrm>
            <a:off x="4406859" y="1085913"/>
            <a:ext cx="3636414" cy="3619500"/>
          </a:xfrm>
          <a:prstGeom prst="rect">
            <a:avLst/>
          </a:prstGeom>
        </p:spPr>
      </p:pic>
    </p:spTree>
    <p:extLst>
      <p:ext uri="{BB962C8B-B14F-4D97-AF65-F5344CB8AC3E}">
        <p14:creationId xmlns:p14="http://schemas.microsoft.com/office/powerpoint/2010/main" val="1745565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40FB-D58A-C251-90A3-418542E62665}"/>
              </a:ext>
            </a:extLst>
          </p:cNvPr>
          <p:cNvSpPr>
            <a:spLocks noGrp="1"/>
          </p:cNvSpPr>
          <p:nvPr>
            <p:ph type="title"/>
          </p:nvPr>
        </p:nvSpPr>
        <p:spPr>
          <a:xfrm>
            <a:off x="311700" y="2330824"/>
            <a:ext cx="8520600" cy="627529"/>
          </a:xfrm>
        </p:spPr>
        <p:txBody>
          <a:bodyPr/>
          <a:lstStyle/>
          <a:p>
            <a:pPr algn="ctr"/>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449102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3909-5EFD-4754-B803-C932B40F8147}"/>
              </a:ext>
            </a:extLst>
          </p:cNvPr>
          <p:cNvSpPr>
            <a:spLocks noGrp="1"/>
          </p:cNvSpPr>
          <p:nvPr>
            <p:ph type="title"/>
          </p:nvPr>
        </p:nvSpPr>
        <p:spPr/>
        <p:txBody>
          <a:bodyPr/>
          <a:lstStyle/>
          <a:p>
            <a:r>
              <a:rPr lang="en-US" sz="1800" dirty="0">
                <a:latin typeface="Times New Roman" panose="02020603050405020304" pitchFamily="18" charset="0"/>
                <a:cs typeface="Times New Roman" panose="02020603050405020304" pitchFamily="18" charset="0"/>
              </a:rPr>
              <a:t>Motivation</a:t>
            </a:r>
          </a:p>
        </p:txBody>
      </p:sp>
      <p:sp>
        <p:nvSpPr>
          <p:cNvPr id="3" name="Text Placeholder 2">
            <a:extLst>
              <a:ext uri="{FF2B5EF4-FFF2-40B4-BE49-F238E27FC236}">
                <a16:creationId xmlns:a16="http://schemas.microsoft.com/office/drawing/2014/main" id="{B14BC054-0DCC-A830-3C47-53D34A7EAF4F}"/>
              </a:ext>
            </a:extLst>
          </p:cNvPr>
          <p:cNvSpPr>
            <a:spLocks noGrp="1"/>
          </p:cNvSpPr>
          <p:nvPr>
            <p:ph type="body" idx="1"/>
          </p:nvPr>
        </p:nvSpPr>
        <p:spPr>
          <a:xfrm>
            <a:off x="385482" y="649750"/>
            <a:ext cx="8446818" cy="4493750"/>
          </a:xfrm>
        </p:spPr>
        <p:txBody>
          <a:bodyPr/>
          <a:lstStyle/>
          <a:p>
            <a:pPr marL="114300" indent="0">
              <a:buNone/>
            </a:pPr>
            <a:endParaRPr lang="en-US" dirty="0"/>
          </a:p>
          <a:p>
            <a:pPr>
              <a:lnSpc>
                <a:spcPct val="150000"/>
              </a:lnSpc>
            </a:pPr>
            <a:r>
              <a:rPr lang="en-US" sz="1400" dirty="0">
                <a:latin typeface="Times New Roman" panose="02020603050405020304" pitchFamily="18" charset="0"/>
                <a:cs typeface="Times New Roman" panose="02020603050405020304" pitchFamily="18" charset="0"/>
              </a:rPr>
              <a:t>The manufacturer sets the price of new cars in the industry, with the government incurring some additional costs in the form of taxes. Due to rising new car prices, used car sales are on the rise worldwide. However, because of the affordability of used cars, people tend more purchasing the used cars. </a:t>
            </a:r>
          </a:p>
          <a:p>
            <a:pPr>
              <a:lnSpc>
                <a:spcPct val="150000"/>
              </a:lnSpc>
            </a:pPr>
            <a:r>
              <a:rPr lang="en-US" sz="1400" dirty="0">
                <a:latin typeface="Times New Roman" panose="02020603050405020304" pitchFamily="18" charset="0"/>
                <a:cs typeface="Times New Roman" panose="02020603050405020304" pitchFamily="18" charset="0"/>
              </a:rPr>
              <a:t>When purchasing and selling, it's critical to understand the true market value of a car. A used car price prediction system is needed to accurately estimate the cars’ worthiness based on the features. While there are websites that provide this service, their forecast approach may or may not be more accurate. So, several methods and algorithms may be required in the prediction of a used car's true market worth.</a:t>
            </a:r>
          </a:p>
          <a:p>
            <a:pPr>
              <a:lnSpc>
                <a:spcPct val="150000"/>
              </a:lnSpc>
            </a:pPr>
            <a:r>
              <a:rPr lang="en-US" sz="1400" dirty="0">
                <a:latin typeface="Times New Roman" panose="02020603050405020304" pitchFamily="18" charset="0"/>
                <a:cs typeface="Times New Roman" panose="02020603050405020304" pitchFamily="18" charset="0"/>
              </a:rPr>
              <a:t>As a result, the model established in this study could aid online web services that determine the market worth of a used car. Many people are interested in the used automobile market because they wish to sell their car or buy a used car at some point in their lives. </a:t>
            </a:r>
          </a:p>
          <a:p>
            <a:pPr>
              <a:lnSpc>
                <a:spcPct val="150000"/>
              </a:lnSpc>
            </a:pPr>
            <a:r>
              <a:rPr lang="en-US" sz="1400" dirty="0">
                <a:latin typeface="Times New Roman" panose="02020603050405020304" pitchFamily="18" charset="0"/>
                <a:cs typeface="Times New Roman" panose="02020603050405020304" pitchFamily="18" charset="0"/>
              </a:rPr>
              <a:t>It's a great mistake to pay too much or sell for less than the market worth in this process so it is important to understand the price.</a:t>
            </a:r>
          </a:p>
        </p:txBody>
      </p:sp>
    </p:spTree>
    <p:extLst>
      <p:ext uri="{BB962C8B-B14F-4D97-AF65-F5344CB8AC3E}">
        <p14:creationId xmlns:p14="http://schemas.microsoft.com/office/powerpoint/2010/main" val="271226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00E-43AB-91FB-2767-7F37B6EF892B}"/>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PROBLEM STATEMENT:</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3545179B-272C-F6CF-815C-909F42547BE8}"/>
              </a:ext>
            </a:extLst>
          </p:cNvPr>
          <p:cNvSpPr>
            <a:spLocks noGrp="1"/>
          </p:cNvSpPr>
          <p:nvPr>
            <p:ph type="body"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The goal of this project is to estimate the price of used cars in the USA, using various machine learning techniques. </a:t>
            </a:r>
          </a:p>
          <a:p>
            <a:pPr>
              <a:lnSpc>
                <a:spcPct val="150000"/>
              </a:lnSpc>
            </a:pPr>
            <a:r>
              <a:rPr lang="en-US" dirty="0">
                <a:latin typeface="Times New Roman" panose="02020603050405020304" pitchFamily="18" charset="0"/>
                <a:cs typeface="Times New Roman" panose="02020603050405020304" pitchFamily="18" charset="0"/>
              </a:rPr>
              <a:t>For the benefit of buyers and sellers, a predictive analysis on used car prices and an estimation of what would be a good price to buy or sell a car on the open market.</a:t>
            </a:r>
          </a:p>
          <a:p>
            <a:pPr>
              <a:lnSpc>
                <a:spcPct val="150000"/>
              </a:lnSpc>
            </a:pPr>
            <a:r>
              <a:rPr lang="en-US" dirty="0">
                <a:latin typeface="Times New Roman" panose="02020603050405020304" pitchFamily="18" charset="0"/>
                <a:cs typeface="Times New Roman" panose="02020603050405020304" pitchFamily="18" charset="0"/>
              </a:rPr>
              <a:t>Try to make an estimate as to what features of a car matters most, in determining a used car's pricing.</a:t>
            </a:r>
          </a:p>
          <a:p>
            <a:pPr marL="114300" indent="0">
              <a:buNone/>
            </a:pPr>
            <a:endParaRPr lang="en-US" dirty="0"/>
          </a:p>
        </p:txBody>
      </p:sp>
    </p:spTree>
    <p:extLst>
      <p:ext uri="{BB962C8B-B14F-4D97-AF65-F5344CB8AC3E}">
        <p14:creationId xmlns:p14="http://schemas.microsoft.com/office/powerpoint/2010/main" val="1084673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EEE4-8F7D-4BC3-86B2-A67CA98C1BA3}"/>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APPROACH</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3CF78FA3-5960-CAA6-0107-6EE7874DE33C}"/>
              </a:ext>
            </a:extLst>
          </p:cNvPr>
          <p:cNvSpPr>
            <a:spLocks noGrp="1"/>
          </p:cNvSpPr>
          <p:nvPr>
            <p:ph type="body" idx="1"/>
          </p:nvPr>
        </p:nvSpPr>
        <p:spPr>
          <a:xfrm>
            <a:off x="311700" y="806825"/>
            <a:ext cx="8520600" cy="3832026"/>
          </a:xfrm>
        </p:spPr>
        <p:txBody>
          <a:bodyPr/>
          <a:lstStyle/>
          <a:p>
            <a:pPr marL="114300" indent="0">
              <a:buNone/>
            </a:pPr>
            <a:endParaRPr lang="en-US" dirty="0"/>
          </a:p>
          <a:p>
            <a:pPr>
              <a:lnSpc>
                <a:spcPct val="150000"/>
              </a:lnSpc>
            </a:pPr>
            <a:r>
              <a:rPr lang="en-US" sz="1600" dirty="0">
                <a:latin typeface="Times New Roman" panose="02020603050405020304" pitchFamily="18" charset="0"/>
                <a:cs typeface="Times New Roman" panose="02020603050405020304" pitchFamily="18" charset="0"/>
              </a:rPr>
              <a:t>Data extraction using web scraping of website with used car data (</a:t>
            </a:r>
            <a:r>
              <a:rPr lang="en-US" sz="1600" dirty="0" err="1">
                <a:latin typeface="Times New Roman" panose="02020603050405020304" pitchFamily="18" charset="0"/>
                <a:cs typeface="Times New Roman" panose="02020603050405020304" pitchFamily="18" charset="0"/>
              </a:rPr>
              <a:t>eg</a:t>
            </a:r>
            <a:r>
              <a:rPr lang="en-US" sz="1600" dirty="0">
                <a:latin typeface="Times New Roman" panose="02020603050405020304" pitchFamily="18" charset="0"/>
                <a:cs typeface="Times New Roman" panose="02020603050405020304" pitchFamily="18" charset="0"/>
              </a:rPr>
              <a:t>: https://</a:t>
            </a:r>
            <a:r>
              <a:rPr lang="en-US" sz="1600" dirty="0" err="1">
                <a:latin typeface="Times New Roman" panose="02020603050405020304" pitchFamily="18" charset="0"/>
                <a:cs typeface="Times New Roman" panose="02020603050405020304" pitchFamily="18" charset="0"/>
              </a:rPr>
              <a:t>www.truecar.com</a:t>
            </a:r>
            <a:r>
              <a:rPr lang="en-US" sz="1600" dirty="0">
                <a:latin typeface="Times New Roman" panose="02020603050405020304" pitchFamily="18" charset="0"/>
                <a:cs typeface="Times New Roman" panose="02020603050405020304" pitchFamily="18" charset="0"/>
              </a:rPr>
              <a:t> ) and then proceed with data cleaning and feature selection. Also, once data cleaning is done would like to understand how various features are distributed and try normalizing them if required.</a:t>
            </a:r>
          </a:p>
          <a:p>
            <a:pPr>
              <a:lnSpc>
                <a:spcPct val="150000"/>
              </a:lnSpc>
            </a:pPr>
            <a:r>
              <a:rPr lang="en-US" sz="1600" dirty="0">
                <a:latin typeface="Times New Roman" panose="02020603050405020304" pitchFamily="18" charset="0"/>
                <a:cs typeface="Times New Roman" panose="02020603050405020304" pitchFamily="18" charset="0"/>
              </a:rPr>
              <a:t>Developing a regression model to predict the price of used car based on various models like linear regression model, random forest and Gradient boosting model and cross validating the results to find the best fit model for price prediction in the case of both test and train data.</a:t>
            </a:r>
          </a:p>
          <a:p>
            <a:pPr>
              <a:lnSpc>
                <a:spcPct val="150000"/>
              </a:lnSpc>
            </a:pPr>
            <a:r>
              <a:rPr lang="en-US" sz="1600" dirty="0">
                <a:latin typeface="Times New Roman" panose="02020603050405020304" pitchFamily="18" charset="0"/>
                <a:cs typeface="Times New Roman" panose="02020603050405020304" pitchFamily="18" charset="0"/>
              </a:rPr>
              <a:t>Designing a web page to demonstrate the working of best fit model and provide an easy and interactive way to the user to predict the car price based on a few questions.</a:t>
            </a:r>
          </a:p>
        </p:txBody>
      </p:sp>
    </p:spTree>
    <p:extLst>
      <p:ext uri="{BB962C8B-B14F-4D97-AF65-F5344CB8AC3E}">
        <p14:creationId xmlns:p14="http://schemas.microsoft.com/office/powerpoint/2010/main" val="102351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37B5-FD68-AB00-B4E8-E1B2CFF2B659}"/>
              </a:ext>
            </a:extLst>
          </p:cNvPr>
          <p:cNvSpPr>
            <a:spLocks noGrp="1"/>
          </p:cNvSpPr>
          <p:nvPr>
            <p:ph type="title"/>
          </p:nvPr>
        </p:nvSpPr>
        <p:spPr>
          <a:xfrm>
            <a:off x="482029" y="2285400"/>
            <a:ext cx="8520600" cy="572700"/>
          </a:xfrm>
        </p:spPr>
        <p:txBody>
          <a:bodyPr/>
          <a:lstStyle/>
          <a:p>
            <a:pPr algn="ctr"/>
            <a:r>
              <a:rPr lang="en-US" sz="2000" b="1" dirty="0">
                <a:solidFill>
                  <a:srgbClr val="141414"/>
                </a:solidFill>
                <a:effectLst/>
                <a:latin typeface="Times New Roman" panose="02020603050405020304" pitchFamily="18" charset="0"/>
                <a:cs typeface="Times New Roman" panose="02020603050405020304" pitchFamily="18" charset="0"/>
              </a:rPr>
              <a:t>DATA COLLECTION</a:t>
            </a:r>
            <a:br>
              <a:rPr lang="en-US" dirty="0">
                <a:solidFill>
                  <a:srgbClr val="141414"/>
                </a:solidFill>
                <a:effectLst/>
                <a:latin typeface="Helvetica" pitchFamily="2" charset="0"/>
              </a:rPr>
            </a:br>
            <a:endParaRPr lang="en-US" dirty="0"/>
          </a:p>
        </p:txBody>
      </p:sp>
    </p:spTree>
    <p:extLst>
      <p:ext uri="{BB962C8B-B14F-4D97-AF65-F5344CB8AC3E}">
        <p14:creationId xmlns:p14="http://schemas.microsoft.com/office/powerpoint/2010/main" val="397559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CC3F-6B19-004F-C342-28DF29EFD30E}"/>
              </a:ext>
            </a:extLst>
          </p:cNvPr>
          <p:cNvSpPr>
            <a:spLocks noGrp="1"/>
          </p:cNvSpPr>
          <p:nvPr>
            <p:ph type="title"/>
          </p:nvPr>
        </p:nvSpPr>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DATA COLLECTION:</a:t>
            </a:r>
            <a:br>
              <a:rPr lang="en-US" dirty="0">
                <a:solidFill>
                  <a:srgbClr val="141414"/>
                </a:solidFill>
                <a:effectLst/>
                <a:latin typeface="Helvetica" pitchFamily="2" charset="0"/>
              </a:rPr>
            </a:br>
            <a:endParaRPr lang="en-US" dirty="0"/>
          </a:p>
        </p:txBody>
      </p:sp>
      <p:sp>
        <p:nvSpPr>
          <p:cNvPr id="3" name="Text Placeholder 2">
            <a:extLst>
              <a:ext uri="{FF2B5EF4-FFF2-40B4-BE49-F238E27FC236}">
                <a16:creationId xmlns:a16="http://schemas.microsoft.com/office/drawing/2014/main" id="{71A775AF-F6CD-BC7E-744F-32034226AE58}"/>
              </a:ext>
            </a:extLst>
          </p:cNvPr>
          <p:cNvSpPr>
            <a:spLocks noGrp="1"/>
          </p:cNvSpPr>
          <p:nvPr>
            <p:ph type="body"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Web Scraping of TRUECAR website for used car listings across United States.</a:t>
            </a:r>
          </a:p>
          <a:p>
            <a:pPr>
              <a:lnSpc>
                <a:spcPct val="150000"/>
              </a:lnSpc>
            </a:pPr>
            <a:r>
              <a:rPr lang="en-US" dirty="0">
                <a:latin typeface="Times New Roman" panose="02020603050405020304" pitchFamily="18" charset="0"/>
                <a:cs typeface="Times New Roman" panose="02020603050405020304" pitchFamily="18" charset="0"/>
              </a:rPr>
              <a:t>Extracting the dataset with listings of 10173 cars after considering the car listings of 333 pages.</a:t>
            </a:r>
          </a:p>
          <a:p>
            <a:pPr>
              <a:lnSpc>
                <a:spcPct val="150000"/>
              </a:lnSpc>
            </a:pPr>
            <a:r>
              <a:rPr lang="en-US" dirty="0">
                <a:latin typeface="Times New Roman" panose="02020603050405020304" pitchFamily="18" charset="0"/>
                <a:cs typeface="Times New Roman" panose="02020603050405020304" pitchFamily="18" charset="0"/>
              </a:rPr>
              <a:t>Dataset having 18 columns like :</a:t>
            </a:r>
          </a:p>
          <a:p>
            <a:pPr>
              <a:lnSpc>
                <a:spcPct val="150000"/>
              </a:lnSpc>
            </a:pPr>
            <a:r>
              <a:rPr lang="en-US" dirty="0">
                <a:latin typeface="Times New Roman" panose="02020603050405020304" pitchFamily="18" charset="0"/>
                <a:cs typeface="Times New Roman" panose="02020603050405020304" pitchFamily="18" charset="0"/>
              </a:rPr>
              <a:t>VIN, Brand, Model, Trim, Manufacture Year, Mileage, </a:t>
            </a:r>
            <a:r>
              <a:rPr lang="en-US" dirty="0" err="1">
                <a:latin typeface="Times New Roman" panose="02020603050405020304" pitchFamily="18" charset="0"/>
                <a:cs typeface="Times New Roman" panose="02020603050405020304" pitchFamily="18" charset="0"/>
              </a:rPr>
              <a:t>MPG_City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MPG_Highway</a:t>
            </a:r>
            <a:r>
              <a:rPr lang="en-US" dirty="0">
                <a:latin typeface="Times New Roman" panose="02020603050405020304" pitchFamily="18" charset="0"/>
                <a:cs typeface="Times New Roman" panose="02020603050405020304" pitchFamily="18" charset="0"/>
              </a:rPr>
              <a:t>, Drive Type, Fuel Type, Transmission, Exterior Color, Interior Color, Accidents, Number of Owners, Car Usage Type, Location, Price.</a:t>
            </a:r>
          </a:p>
        </p:txBody>
      </p:sp>
    </p:spTree>
    <p:extLst>
      <p:ext uri="{BB962C8B-B14F-4D97-AF65-F5344CB8AC3E}">
        <p14:creationId xmlns:p14="http://schemas.microsoft.com/office/powerpoint/2010/main" val="2252083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9473DC-DB16-4FE7-C5C9-F6CAD973D1AF}"/>
              </a:ext>
            </a:extLst>
          </p:cNvPr>
          <p:cNvPicPr>
            <a:picLocks noChangeAspect="1"/>
          </p:cNvPicPr>
          <p:nvPr/>
        </p:nvPicPr>
        <p:blipFill>
          <a:blip r:embed="rId2"/>
          <a:stretch>
            <a:fillRect/>
          </a:stretch>
        </p:blipFill>
        <p:spPr>
          <a:xfrm>
            <a:off x="311700" y="1320244"/>
            <a:ext cx="8642717" cy="3173506"/>
          </a:xfrm>
          <a:prstGeom prst="rect">
            <a:avLst/>
          </a:prstGeom>
        </p:spPr>
      </p:pic>
      <p:sp>
        <p:nvSpPr>
          <p:cNvPr id="2" name="Title 1">
            <a:extLst>
              <a:ext uri="{FF2B5EF4-FFF2-40B4-BE49-F238E27FC236}">
                <a16:creationId xmlns:a16="http://schemas.microsoft.com/office/drawing/2014/main" id="{78AFD0BD-8693-BCA7-D384-698010955A7A}"/>
              </a:ext>
            </a:extLst>
          </p:cNvPr>
          <p:cNvSpPr>
            <a:spLocks noGrp="1"/>
          </p:cNvSpPr>
          <p:nvPr>
            <p:ph type="title"/>
          </p:nvPr>
        </p:nvSpPr>
        <p:spPr>
          <a:xfrm>
            <a:off x="311700" y="649750"/>
            <a:ext cx="8520600" cy="4316697"/>
          </a:xfrm>
        </p:spPr>
        <p:txBody>
          <a:bodyPr/>
          <a:lstStyle/>
          <a:p>
            <a:r>
              <a:rPr lang="en-US" sz="1800" b="1" dirty="0">
                <a:solidFill>
                  <a:srgbClr val="141414"/>
                </a:solidFill>
                <a:effectLst/>
                <a:latin typeface="Times New Roman" panose="02020603050405020304" pitchFamily="18" charset="0"/>
                <a:cs typeface="Times New Roman" panose="02020603050405020304" pitchFamily="18" charset="0"/>
              </a:rPr>
              <a:t>SAMPLE DATASET:</a:t>
            </a:r>
            <a:endParaRPr lang="en-US" sz="1800" dirty="0"/>
          </a:p>
        </p:txBody>
      </p:sp>
    </p:spTree>
    <p:extLst>
      <p:ext uri="{BB962C8B-B14F-4D97-AF65-F5344CB8AC3E}">
        <p14:creationId xmlns:p14="http://schemas.microsoft.com/office/powerpoint/2010/main" val="367181614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MBC presentation template" id="{AB65D83E-2400-6B44-80B6-570C4D1979AE}" vid="{575BF1C9-A2EC-6C4D-85BC-EA12E69D25D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ED8954222B1C429A59F0EC15EF7AA8" ma:contentTypeVersion="2" ma:contentTypeDescription="Create a new document." ma:contentTypeScope="" ma:versionID="0c04c478d00626cb60d5207571fc9a62">
  <xsd:schema xmlns:xsd="http://www.w3.org/2001/XMLSchema" xmlns:xs="http://www.w3.org/2001/XMLSchema" xmlns:p="http://schemas.microsoft.com/office/2006/metadata/properties" xmlns:ns2="3d49952c-a256-405f-b031-e3a3291e2b23" targetNamespace="http://schemas.microsoft.com/office/2006/metadata/properties" ma:root="true" ma:fieldsID="da85d3e70fb42f120a5f8157befa9dfc" ns2:_="">
    <xsd:import namespace="3d49952c-a256-405f-b031-e3a3291e2b2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49952c-a256-405f-b031-e3a3291e2b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041599-BA9E-401A-A3A4-229E012A7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49952c-a256-405f-b031-e3a3291e2b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2477F5-ACFC-4ED1-ACC1-C27FFFF64374}">
  <ds:schemaRefs>
    <ds:schemaRef ds:uri="http://schemas.microsoft.com/sharepoint/v3/contenttype/forms"/>
  </ds:schemaRefs>
</ds:datastoreItem>
</file>

<file path=customXml/itemProps3.xml><?xml version="1.0" encoding="utf-8"?>
<ds:datastoreItem xmlns:ds="http://schemas.openxmlformats.org/officeDocument/2006/customXml" ds:itemID="{457D5036-224F-4702-A7D6-45C6253E8B4D}">
  <ds:schemaRefs>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purl.org/dc/terms/"/>
    <ds:schemaRef ds:uri="http://purl.org/dc/dcmitype/"/>
    <ds:schemaRef ds:uri="http://www.w3.org/XML/1998/namespace"/>
    <ds:schemaRef ds:uri="http://schemas.openxmlformats.org/package/2006/metadata/core-properties"/>
    <ds:schemaRef ds:uri="3d49952c-a256-405f-b031-e3a3291e2b23"/>
  </ds:schemaRefs>
</ds:datastoreItem>
</file>

<file path=docProps/app.xml><?xml version="1.0" encoding="utf-8"?>
<Properties xmlns="http://schemas.openxmlformats.org/officeDocument/2006/extended-properties" xmlns:vt="http://schemas.openxmlformats.org/officeDocument/2006/docPropsVTypes">
  <Template>Simple Light</Template>
  <TotalTime>390</TotalTime>
  <Words>1536</Words>
  <Application>Microsoft Macintosh PowerPoint</Application>
  <PresentationFormat>On-screen Show (16:9)</PresentationFormat>
  <Paragraphs>148</Paragraphs>
  <Slides>34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Helvetica</vt:lpstr>
      <vt:lpstr>Times New Roman</vt:lpstr>
      <vt:lpstr>Simple Light</vt:lpstr>
      <vt:lpstr>USED CAR PRICE PREDICTION IN USA </vt:lpstr>
      <vt:lpstr>AGENDA</vt:lpstr>
      <vt:lpstr>INTRODUCTION</vt:lpstr>
      <vt:lpstr>Motivation</vt:lpstr>
      <vt:lpstr>PROBLEM STATEMENT: </vt:lpstr>
      <vt:lpstr>APPROACH </vt:lpstr>
      <vt:lpstr>DATA COLLECTION </vt:lpstr>
      <vt:lpstr>DATA COLLECTION: </vt:lpstr>
      <vt:lpstr>SAMPLE DATASET:</vt:lpstr>
      <vt:lpstr>DATA CLEANING </vt:lpstr>
      <vt:lpstr>DATA CLEANING </vt:lpstr>
      <vt:lpstr>DATA CLEANING </vt:lpstr>
      <vt:lpstr>DATA CLEANING </vt:lpstr>
      <vt:lpstr>FINAL DATASET </vt:lpstr>
      <vt:lpstr>EXPLORATORY DATA ANALYSIS </vt:lpstr>
      <vt:lpstr>EXPLORATORY DATA ANALYSIS </vt:lpstr>
      <vt:lpstr>EDA</vt:lpstr>
      <vt:lpstr>EDA</vt:lpstr>
      <vt:lpstr>EDA</vt:lpstr>
      <vt:lpstr>EDA</vt:lpstr>
      <vt:lpstr>EDA</vt:lpstr>
      <vt:lpstr>PREDICTION MODELING </vt:lpstr>
      <vt:lpstr>PREDICTION MODELING </vt:lpstr>
      <vt:lpstr>PIPELINE DESIGN  </vt:lpstr>
      <vt:lpstr>LINEAR REGRESSION MODEL </vt:lpstr>
      <vt:lpstr>RANDOM FOREST MODEL </vt:lpstr>
      <vt:lpstr>RANDOM FOREST MODEL </vt:lpstr>
      <vt:lpstr>GRADIENT BOOST MODEL</vt:lpstr>
      <vt:lpstr>GRADIENT BOOST MODEL</vt:lpstr>
      <vt:lpstr>XG BOOST MODEL </vt:lpstr>
      <vt:lpstr>XG BOOST MODEL </vt:lpstr>
      <vt:lpstr>RESULTS </vt:lpstr>
      <vt:lpstr>WEB APPLICATION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 IN USA </dc:title>
  <dc:creator>Hari Krishna Edvalapati</dc:creator>
  <cp:lastModifiedBy>Hari Krishna Edvalapati</cp:lastModifiedBy>
  <cp:revision>31</cp:revision>
  <cp:lastPrinted>2022-12-06T17:26:06Z</cp:lastPrinted>
  <dcterms:created xsi:type="dcterms:W3CDTF">2023-05-12T19:59:54Z</dcterms:created>
  <dcterms:modified xsi:type="dcterms:W3CDTF">2023-05-13T02:30:43Z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0x01010066ED8954222B1C429A59F0EC15EF7AA8</vt:lpwstr>
  </property>
</Properties>
</file>